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6" r:id="rId1"/>
  </p:sldMasterIdLst>
  <p:notesMasterIdLst>
    <p:notesMasterId r:id="rId58"/>
  </p:notesMasterIdLst>
  <p:sldIdLst>
    <p:sldId id="256" r:id="rId2"/>
    <p:sldId id="339" r:id="rId3"/>
    <p:sldId id="340" r:id="rId4"/>
    <p:sldId id="516" r:id="rId5"/>
    <p:sldId id="517" r:id="rId6"/>
    <p:sldId id="518" r:id="rId7"/>
    <p:sldId id="496" r:id="rId8"/>
    <p:sldId id="508" r:id="rId9"/>
    <p:sldId id="515" r:id="rId10"/>
    <p:sldId id="430" r:id="rId11"/>
    <p:sldId id="483" r:id="rId12"/>
    <p:sldId id="487" r:id="rId13"/>
    <p:sldId id="499" r:id="rId14"/>
    <p:sldId id="510" r:id="rId15"/>
    <p:sldId id="492" r:id="rId16"/>
    <p:sldId id="491" r:id="rId17"/>
    <p:sldId id="509" r:id="rId18"/>
    <p:sldId id="495" r:id="rId19"/>
    <p:sldId id="505" r:id="rId20"/>
    <p:sldId id="506" r:id="rId21"/>
    <p:sldId id="480" r:id="rId22"/>
    <p:sldId id="513" r:id="rId23"/>
    <p:sldId id="493" r:id="rId24"/>
    <p:sldId id="494" r:id="rId25"/>
    <p:sldId id="481" r:id="rId26"/>
    <p:sldId id="497" r:id="rId27"/>
    <p:sldId id="511" r:id="rId28"/>
    <p:sldId id="482" r:id="rId29"/>
    <p:sldId id="498" r:id="rId30"/>
    <p:sldId id="514" r:id="rId31"/>
    <p:sldId id="504" r:id="rId32"/>
    <p:sldId id="488" r:id="rId33"/>
    <p:sldId id="490" r:id="rId34"/>
    <p:sldId id="512" r:id="rId35"/>
    <p:sldId id="502" r:id="rId36"/>
    <p:sldId id="503" r:id="rId37"/>
    <p:sldId id="501" r:id="rId38"/>
    <p:sldId id="500" r:id="rId39"/>
    <p:sldId id="507" r:id="rId40"/>
    <p:sldId id="489" r:id="rId41"/>
    <p:sldId id="462" r:id="rId42"/>
    <p:sldId id="463" r:id="rId43"/>
    <p:sldId id="464" r:id="rId44"/>
    <p:sldId id="412" r:id="rId45"/>
    <p:sldId id="466" r:id="rId46"/>
    <p:sldId id="467" r:id="rId47"/>
    <p:sldId id="468" r:id="rId48"/>
    <p:sldId id="417" r:id="rId49"/>
    <p:sldId id="469" r:id="rId50"/>
    <p:sldId id="470" r:id="rId51"/>
    <p:sldId id="471" r:id="rId52"/>
    <p:sldId id="475" r:id="rId53"/>
    <p:sldId id="476" r:id="rId54"/>
    <p:sldId id="472" r:id="rId55"/>
    <p:sldId id="473" r:id="rId56"/>
    <p:sldId id="478" r:id="rId5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 Mckenna" initials="TM" lastIdx="1" clrIdx="0">
    <p:extLst>
      <p:ext uri="{19B8F6BF-5375-455C-9EA6-DF929625EA0E}">
        <p15:presenceInfo xmlns:p15="http://schemas.microsoft.com/office/powerpoint/2012/main" userId="Tim Mcken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62500" autoAdjust="0"/>
  </p:normalViewPr>
  <p:slideViewPr>
    <p:cSldViewPr>
      <p:cViewPr varScale="1">
        <p:scale>
          <a:sx n="93" d="100"/>
          <a:sy n="93" d="100"/>
        </p:scale>
        <p:origin x="1986" y="84"/>
      </p:cViewPr>
      <p:guideLst>
        <p:guide orient="horz" pos="1620"/>
        <p:guide pos="2880"/>
      </p:guideLst>
    </p:cSldViewPr>
  </p:slideViewPr>
  <p:outlineViewPr>
    <p:cViewPr>
      <p:scale>
        <a:sx n="33" d="100"/>
        <a:sy n="33" d="100"/>
      </p:scale>
      <p:origin x="0" y="-4204"/>
    </p:cViewPr>
  </p:outlineViewPr>
  <p:notesTextViewPr>
    <p:cViewPr>
      <p:scale>
        <a:sx n="125" d="100"/>
        <a:sy n="125" d="100"/>
      </p:scale>
      <p:origin x="0" y="-36"/>
    </p:cViewPr>
  </p:notesTextViewPr>
  <p:sorterViewPr>
    <p:cViewPr>
      <p:scale>
        <a:sx n="150" d="100"/>
        <a:sy n="150" d="100"/>
      </p:scale>
      <p:origin x="0" y="-6306"/>
    </p:cViewPr>
  </p:sorterViewPr>
  <p:notesViewPr>
    <p:cSldViewPr>
      <p:cViewPr>
        <p:scale>
          <a:sx n="176" d="100"/>
          <a:sy n="176" d="100"/>
        </p:scale>
        <p:origin x="1932" y="-80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15T13:45:55.401" idx="1">
    <p:pos x="5082" y="1427"/>
    <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49775B-8F53-4D6D-8CF3-A5EC3380B11F}" type="datetimeFigureOut">
              <a:rPr lang="en-US" smtClean="0"/>
              <a:t>6/22/2020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81000" y="4139952"/>
            <a:ext cx="6072336" cy="4318248"/>
          </a:xfrm>
          <a:prstGeom prst="rect">
            <a:avLst/>
          </a:prstGeom>
        </p:spPr>
        <p:txBody>
          <a:bodyPr vert="horz" lIns="91440" tIns="45720" rIns="91440" bIns="45720" rtlCol="0"/>
          <a:lstStyle/>
          <a:p>
            <a:pPr lvl="0"/>
            <a:r>
              <a:rPr lang="en-CA" noProof="0" dirty="0"/>
              <a:t>Click to edit Master text styles</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E49CAB-11E7-4E46-B3A8-B9759289B5BF}" type="slidenum">
              <a:rPr lang="en-US" smtClean="0"/>
              <a:t>‹#›</a:t>
            </a:fld>
            <a:endParaRPr lang="en-US"/>
          </a:p>
        </p:txBody>
      </p:sp>
    </p:spTree>
    <p:extLst>
      <p:ext uri="{BB962C8B-B14F-4D97-AF65-F5344CB8AC3E}">
        <p14:creationId xmlns:p14="http://schemas.microsoft.com/office/powerpoint/2010/main" val="1908658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microsoft.com/en-us/research/wp-content/uploads/2016/02/QuestToReplacePasswords.pdf"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its.ucsc.edu/software/release/browser-secure.html" TargetMode="External"/><Relationship Id="rId3" Type="http://schemas.openxmlformats.org/officeDocument/2006/relationships/hyperlink" Target="https://www.linkedin.com/learning/ssl-certificates-for-web-developers/why-ssl-certificates-are-essential-for-every-website" TargetMode="External"/><Relationship Id="rId7" Type="http://schemas.openxmlformats.org/officeDocument/2006/relationships/hyperlink" Target="https://en.wikipedia.org/wiki/NoScript"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itworldcanada.com/article/cira-officially-launches-free-dns-firewall-for-consumers/429887" TargetMode="External"/><Relationship Id="rId5" Type="http://schemas.openxmlformats.org/officeDocument/2006/relationships/hyperlink" Target="https://www.linkedin.com/checkpoint/enterprise/login/2169170?application=learning" TargetMode="External"/><Relationship Id="rId4" Type="http://schemas.openxmlformats.org/officeDocument/2006/relationships/hyperlink" Target="https://www.senecacollege.ca/student-services-and-support/linkedin-learning.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krebsonsecurity.com/2013/06/the-value-of-a-hacked-email-accoun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wired.com/2012/08/apple-amazon-mat-honan-hacking/"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helpdesk.lastpass.com/security-options/password-iteration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howsecureismypassword.net/"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theintercept.com/2015/03/26/passphrases-can-memorize-attackers-cant-guess/" TargetMode="External"/><Relationship Id="rId3" Type="http://schemas.openxmlformats.org/officeDocument/2006/relationships/hyperlink" Target="https://youtu.be/Q0GeMSFGIgI" TargetMode="External"/><Relationship Id="rId7" Type="http://schemas.openxmlformats.org/officeDocument/2006/relationships/hyperlink" Target="http://world.std.com/~reinhold/diceware.html"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Diceware" TargetMode="External"/><Relationship Id="rId11" Type="http://schemas.openxmlformats.org/officeDocument/2006/relationships/hyperlink" Target="https://www.eff.org/files/2016/07/18/eff_large_wordlist.txt" TargetMode="External"/><Relationship Id="rId5" Type="http://schemas.openxmlformats.org/officeDocument/2006/relationships/hyperlink" Target="https://www.google.ca/search?q=password+manager+comparison+2017" TargetMode="External"/><Relationship Id="rId10" Type="http://schemas.openxmlformats.org/officeDocument/2006/relationships/hyperlink" Target="https://www.random.org/integers/?num=6&amp;min=11111&amp;max=66666&amp;col=1&amp;base=10&amp;format=html&amp;rnd=new" TargetMode="External"/><Relationship Id="rId4" Type="http://schemas.openxmlformats.org/officeDocument/2006/relationships/hyperlink" Target="https://blog.dashlane.com/a-skeptics-guide-to-password-managers-and-security/" TargetMode="External"/><Relationship Id="rId9" Type="http://schemas.openxmlformats.org/officeDocument/2006/relationships/hyperlink" Target="https://www.rempe.us/diceware/#eff"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xkcd.com/936/"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explainxkcd.com/wiki/index.php/327:_Exploits_of_a_Mom"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www.owasp.org/index.php/SQL_Injection_Prevention_Cheat_Sheet" TargetMode="External"/><Relationship Id="rId5" Type="http://schemas.openxmlformats.org/officeDocument/2006/relationships/hyperlink" Target="https://www.owasp.org/index.php/Injection_Flaws" TargetMode="External"/><Relationship Id="rId4" Type="http://schemas.openxmlformats.org/officeDocument/2006/relationships/hyperlink" Target="http://phpsecurity.readthedocs.io/en/latest/Injection-Attacks.html"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Mosaic_(web_brows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SET UP VIDEOS FOR LATER SLIDES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https://www.youtube.com/watch?v=juQcZO_WnsI </a:t>
            </a:r>
            <a:r>
              <a:rPr lang="en-CA" dirty="0">
                <a:sym typeface="Wingdings" panose="05000000000000000000" pitchFamily="2" charset="2"/>
              </a:rPr>
              <a:t> NEWS TO SET UP LECTURE very funny and it's from 2011</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ym typeface="Wingdings" panose="05000000000000000000" pitchFamily="2" charset="2"/>
              </a:rPr>
              <a:t>https://www.youtube.com/watch?v=opRMrEfAIiI   start at 30 second mark. Jimmy Kimmel Live clip showing how easy it is to obtain people’s passwords and security questions … just ask. Sure, the video is edited but the producer is not going to spend all day on the sidewalk to get a few good 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https://www.youtube.com/watch?v=lc7scxvKQOo  </a:t>
            </a:r>
            <a:r>
              <a:rPr lang="en-US" sz="1200" kern="1200" dirty="0">
                <a:solidFill>
                  <a:schemeClr val="tx1"/>
                </a:solidFill>
                <a:effectLst/>
                <a:latin typeface="+mn-lt"/>
                <a:ea typeface="+mn-ea"/>
                <a:cs typeface="+mn-cs"/>
                <a:sym typeface="Wingdings" panose="05000000000000000000" pitchFamily="2" charset="2"/>
              </a:rPr>
              <a:t> </a:t>
            </a:r>
            <a:r>
              <a:rPr lang="en-CA" dirty="0">
                <a:effectLst/>
              </a:rPr>
              <a:t>Simple Social Engineering Trick with a phone call and crying baby</a:t>
            </a:r>
          </a:p>
          <a:p>
            <a:r>
              <a:rPr lang="en-CA" sz="1200" b="0" i="0" u="none" strike="noStrike" kern="1200" baseline="0" dirty="0">
                <a:solidFill>
                  <a:schemeClr val="tx1"/>
                </a:solidFill>
                <a:latin typeface="+mn-lt"/>
                <a:ea typeface="+mn-ea"/>
                <a:cs typeface="+mn-cs"/>
              </a:rPr>
              <a:t>https://www.youtube.com/watch?v=p0Gwe5gKgjo  </a:t>
            </a:r>
            <a:r>
              <a:rPr lang="en-CA" sz="1200" b="0" i="0" u="none" strike="noStrike" kern="1200" baseline="0" dirty="0">
                <a:solidFill>
                  <a:schemeClr val="tx1"/>
                </a:solidFill>
                <a:latin typeface="+mn-lt"/>
                <a:ea typeface="+mn-ea"/>
                <a:cs typeface="+mn-cs"/>
                <a:sym typeface="Wingdings" panose="05000000000000000000" pitchFamily="2" charset="2"/>
              </a:rPr>
              <a:t> what's the password?</a:t>
            </a:r>
          </a:p>
          <a:p>
            <a:endParaRPr lang="en-CA" sz="1200" b="0" i="0" u="none" strike="noStrike" kern="1200" baseline="0" dirty="0">
              <a:solidFill>
                <a:schemeClr val="tx1"/>
              </a:solidFill>
              <a:latin typeface="+mn-lt"/>
              <a:ea typeface="+mn-ea"/>
              <a:cs typeface="+mn-cs"/>
              <a:sym typeface="Wingdings" panose="05000000000000000000" pitchFamily="2" charset="2"/>
            </a:endParaRPr>
          </a:p>
          <a:p>
            <a:r>
              <a:rPr lang="en-CA" sz="1200" b="0" i="0" u="none" strike="noStrike" kern="1200" baseline="0" dirty="0">
                <a:solidFill>
                  <a:schemeClr val="tx1"/>
                </a:solidFill>
                <a:latin typeface="+mn-lt"/>
                <a:ea typeface="+mn-ea"/>
                <a:cs typeface="+mn-cs"/>
                <a:sym typeface="Wingdings" panose="05000000000000000000" pitchFamily="2" charset="2"/>
              </a:rPr>
              <a:t>SET UP WEBSITES FOR PASSWORD CHECKING</a:t>
            </a:r>
          </a:p>
          <a:p>
            <a:r>
              <a:rPr lang="en-CA" sz="1200" b="0" i="0" u="none" strike="noStrike" kern="1200" baseline="0" dirty="0">
                <a:solidFill>
                  <a:schemeClr val="tx1"/>
                </a:solidFill>
                <a:latin typeface="+mn-lt"/>
                <a:ea typeface="+mn-ea"/>
                <a:cs typeface="+mn-cs"/>
                <a:sym typeface="Wingdings" panose="05000000000000000000" pitchFamily="2" charset="2"/>
              </a:rPr>
              <a:t>https://www.passwordping.com/docs-password-strength-meter-example/</a:t>
            </a:r>
          </a:p>
          <a:p>
            <a:r>
              <a:rPr lang="en-CA" sz="1200" b="0" i="0" u="none" strike="noStrike" kern="1200" baseline="0" dirty="0">
                <a:solidFill>
                  <a:schemeClr val="tx1"/>
                </a:solidFill>
                <a:latin typeface="+mn-lt"/>
                <a:ea typeface="+mn-ea"/>
                <a:cs typeface="+mn-cs"/>
                <a:sym typeface="Wingdings" panose="05000000000000000000" pitchFamily="2" charset="2"/>
              </a:rPr>
              <a:t>https://haveibeenpwned.com/Passwords </a:t>
            </a:r>
          </a:p>
          <a:p>
            <a:r>
              <a:rPr lang="en-CA" sz="1200" b="0" i="0" u="none" strike="noStrike" kern="1200" baseline="0" dirty="0">
                <a:solidFill>
                  <a:schemeClr val="tx1"/>
                </a:solidFill>
                <a:latin typeface="+mn-lt"/>
                <a:ea typeface="+mn-ea"/>
                <a:cs typeface="+mn-cs"/>
                <a:sym typeface="Wingdings" panose="05000000000000000000" pitchFamily="2" charset="2"/>
              </a:rPr>
              <a:t>https://lastpass.com/howsecure.php </a:t>
            </a:r>
          </a:p>
          <a:p>
            <a:r>
              <a:rPr lang="en-CA" sz="1200" b="0" i="0" u="none" strike="noStrike" kern="1200" baseline="0" dirty="0">
                <a:solidFill>
                  <a:schemeClr val="tx1"/>
                </a:solidFill>
                <a:latin typeface="+mn-lt"/>
                <a:ea typeface="+mn-ea"/>
                <a:cs typeface="+mn-cs"/>
                <a:sym typeface="Wingdings" panose="05000000000000000000" pitchFamily="2" charset="2"/>
              </a:rPr>
              <a:t>https://howsecureismypassword.net/ </a:t>
            </a:r>
          </a:p>
          <a:p>
            <a:endParaRPr lang="en-CA" sz="1200" b="0" i="0" u="none" strike="noStrike" kern="1200" baseline="0" dirty="0">
              <a:solidFill>
                <a:schemeClr val="tx1"/>
              </a:solidFill>
              <a:latin typeface="+mn-lt"/>
              <a:ea typeface="+mn-ea"/>
              <a:cs typeface="+mn-cs"/>
              <a:sym typeface="Wingdings" panose="05000000000000000000" pitchFamily="2" charset="2"/>
            </a:endParaRPr>
          </a:p>
          <a:p>
            <a:r>
              <a:rPr lang="en-CA" sz="1200" b="0" i="0" u="none" strike="noStrike" kern="1200" baseline="0" dirty="0">
                <a:solidFill>
                  <a:schemeClr val="tx1"/>
                </a:solidFill>
                <a:latin typeface="+mn-lt"/>
                <a:ea typeface="+mn-ea"/>
                <a:cs typeface="+mn-cs"/>
                <a:sym typeface="Wingdings" panose="05000000000000000000" pitchFamily="2" charset="2"/>
              </a:rPr>
              <a:t>Put into source code editor (save as __.</a:t>
            </a:r>
            <a:r>
              <a:rPr lang="en-CA" sz="1200" b="0" i="0" u="none" strike="noStrike" kern="1200" baseline="0" dirty="0" err="1">
                <a:solidFill>
                  <a:schemeClr val="tx1"/>
                </a:solidFill>
                <a:latin typeface="+mn-lt"/>
                <a:ea typeface="+mn-ea"/>
                <a:cs typeface="+mn-cs"/>
                <a:sym typeface="Wingdings" panose="05000000000000000000" pitchFamily="2" charset="2"/>
              </a:rPr>
              <a:t>py</a:t>
            </a:r>
            <a:r>
              <a:rPr lang="en-CA" sz="1200" b="0" i="0" u="none" strike="noStrike" kern="1200" baseline="0" dirty="0">
                <a:solidFill>
                  <a:schemeClr val="tx1"/>
                </a:solidFill>
                <a:latin typeface="+mn-lt"/>
                <a:ea typeface="+mn-ea"/>
                <a:cs typeface="+mn-cs"/>
                <a:sym typeface="Wingdings" panose="05000000000000000000" pitchFamily="2" charset="2"/>
              </a:rPr>
              <a:t>) or Notepad with fixed width font</a:t>
            </a:r>
          </a:p>
          <a:p>
            <a:r>
              <a:rPr lang="en-CA" sz="1200" b="0" i="0" u="none" strike="noStrike" kern="1200" baseline="0" dirty="0">
                <a:solidFill>
                  <a:schemeClr val="tx1"/>
                </a:solidFill>
                <a:latin typeface="+mn-lt"/>
                <a:ea typeface="+mn-ea"/>
                <a:cs typeface="+mn-cs"/>
                <a:sym typeface="Wingdings" panose="05000000000000000000" pitchFamily="2" charset="2"/>
              </a:rPr>
              <a:t># CRACK ACCOUNTS WITH SPAM LIST AND COMMONLY USED PASSWORDS</a:t>
            </a:r>
          </a:p>
          <a:p>
            <a:endParaRPr lang="en-CA" sz="1200" b="0" i="0" u="none" strike="noStrike" kern="1200" baseline="0" dirty="0">
              <a:solidFill>
                <a:schemeClr val="tx1"/>
              </a:solidFill>
              <a:latin typeface="+mn-lt"/>
              <a:ea typeface="+mn-ea"/>
              <a:cs typeface="+mn-cs"/>
              <a:sym typeface="Wingdings" panose="05000000000000000000" pitchFamily="2" charset="2"/>
            </a:endParaRPr>
          </a:p>
          <a:p>
            <a:r>
              <a:rPr lang="en-CA" sz="1200" b="0" i="0" u="none" strike="noStrike" kern="1200" baseline="0" dirty="0" err="1">
                <a:solidFill>
                  <a:schemeClr val="tx1"/>
                </a:solidFill>
                <a:latin typeface="+mn-lt"/>
                <a:ea typeface="+mn-ea"/>
                <a:cs typeface="+mn-cs"/>
                <a:sym typeface="Wingdings" panose="05000000000000000000" pitchFamily="2" charset="2"/>
              </a:rPr>
              <a:t>intervalSeconds</a:t>
            </a:r>
            <a:r>
              <a:rPr lang="en-CA" sz="1200" b="0" i="0" u="none" strike="noStrike" kern="1200" baseline="0" dirty="0">
                <a:solidFill>
                  <a:schemeClr val="tx1"/>
                </a:solidFill>
                <a:latin typeface="+mn-lt"/>
                <a:ea typeface="+mn-ea"/>
                <a:cs typeface="+mn-cs"/>
                <a:sym typeface="Wingdings" panose="05000000000000000000" pitchFamily="2" charset="2"/>
              </a:rPr>
              <a:t> = 1800  # minimum 30 minutes between each crack attempt</a:t>
            </a:r>
          </a:p>
          <a:p>
            <a:r>
              <a:rPr lang="en-CA" sz="1200" b="0" i="0" u="none" strike="noStrike" kern="1200" baseline="0" dirty="0" err="1">
                <a:solidFill>
                  <a:schemeClr val="tx1"/>
                </a:solidFill>
                <a:latin typeface="+mn-lt"/>
                <a:ea typeface="+mn-ea"/>
                <a:cs typeface="+mn-cs"/>
                <a:sym typeface="Wingdings" panose="05000000000000000000" pitchFamily="2" charset="2"/>
              </a:rPr>
              <a:t>endCrackTimer</a:t>
            </a:r>
            <a:r>
              <a:rPr lang="en-CA" sz="1200" b="0" i="0" u="none" strike="noStrike" kern="1200" baseline="0" dirty="0">
                <a:solidFill>
                  <a:schemeClr val="tx1"/>
                </a:solidFill>
                <a:latin typeface="+mn-lt"/>
                <a:ea typeface="+mn-ea"/>
                <a:cs typeface="+mn-cs"/>
                <a:sym typeface="Wingdings" panose="05000000000000000000" pitchFamily="2" charset="2"/>
              </a:rPr>
              <a:t> = </a:t>
            </a:r>
            <a:r>
              <a:rPr lang="en-CA" sz="1200" b="0" i="0" u="none" strike="noStrike" kern="1200" baseline="0" dirty="0" err="1">
                <a:solidFill>
                  <a:schemeClr val="tx1"/>
                </a:solidFill>
                <a:latin typeface="+mn-lt"/>
                <a:ea typeface="+mn-ea"/>
                <a:cs typeface="+mn-cs"/>
                <a:sym typeface="Wingdings" panose="05000000000000000000" pitchFamily="2" charset="2"/>
              </a:rPr>
              <a:t>intervalSeconds</a:t>
            </a:r>
            <a:r>
              <a:rPr lang="en-CA" sz="1200" b="0" i="0" u="none" strike="noStrike" kern="1200" baseline="0" dirty="0">
                <a:solidFill>
                  <a:schemeClr val="tx1"/>
                </a:solidFill>
                <a:latin typeface="+mn-lt"/>
                <a:ea typeface="+mn-ea"/>
                <a:cs typeface="+mn-cs"/>
                <a:sym typeface="Wingdings" panose="05000000000000000000" pitchFamily="2" charset="2"/>
              </a:rPr>
              <a:t> + </a:t>
            </a:r>
            <a:r>
              <a:rPr lang="en-CA" sz="1200" b="0" i="0" u="none" strike="noStrike" kern="1200" baseline="0" dirty="0" err="1">
                <a:solidFill>
                  <a:schemeClr val="tx1"/>
                </a:solidFill>
                <a:latin typeface="+mn-lt"/>
                <a:ea typeface="+mn-ea"/>
                <a:cs typeface="+mn-cs"/>
                <a:sym typeface="Wingdings" panose="05000000000000000000" pitchFamily="2" charset="2"/>
              </a:rPr>
              <a:t>intervalSeconds</a:t>
            </a:r>
            <a:r>
              <a:rPr lang="en-CA" sz="1200" b="0" i="0" u="none" strike="noStrike" kern="1200" baseline="0" dirty="0">
                <a:solidFill>
                  <a:schemeClr val="tx1"/>
                </a:solidFill>
                <a:latin typeface="+mn-lt"/>
                <a:ea typeface="+mn-ea"/>
                <a:cs typeface="+mn-cs"/>
                <a:sym typeface="Wingdings" panose="05000000000000000000" pitchFamily="2" charset="2"/>
              </a:rPr>
              <a:t> # initialize to begin cracking</a:t>
            </a:r>
          </a:p>
          <a:p>
            <a:r>
              <a:rPr lang="en-CA" sz="1200" b="0" i="0" u="none" strike="noStrike" kern="1200" baseline="0" dirty="0" err="1">
                <a:solidFill>
                  <a:schemeClr val="tx1"/>
                </a:solidFill>
                <a:latin typeface="+mn-lt"/>
                <a:ea typeface="+mn-ea"/>
                <a:cs typeface="+mn-cs"/>
                <a:sym typeface="Wingdings" panose="05000000000000000000" pitchFamily="2" charset="2"/>
              </a:rPr>
              <a:t>startCrackTimer</a:t>
            </a:r>
            <a:r>
              <a:rPr lang="en-CA" sz="1200" b="0" i="0" u="none" strike="noStrike" kern="1200" baseline="0" dirty="0">
                <a:solidFill>
                  <a:schemeClr val="tx1"/>
                </a:solidFill>
                <a:latin typeface="+mn-lt"/>
                <a:ea typeface="+mn-ea"/>
                <a:cs typeface="+mn-cs"/>
                <a:sym typeface="Wingdings" panose="05000000000000000000" pitchFamily="2" charset="2"/>
              </a:rPr>
              <a:t> = 0</a:t>
            </a:r>
          </a:p>
          <a:p>
            <a:endParaRPr lang="en-CA" sz="1200" b="0" i="0" u="none" strike="noStrike" kern="1200" baseline="0" dirty="0">
              <a:solidFill>
                <a:schemeClr val="tx1"/>
              </a:solidFill>
              <a:latin typeface="+mn-lt"/>
              <a:ea typeface="+mn-ea"/>
              <a:cs typeface="+mn-cs"/>
              <a:sym typeface="Wingdings" panose="05000000000000000000" pitchFamily="2" charset="2"/>
            </a:endParaRPr>
          </a:p>
          <a:p>
            <a:r>
              <a:rPr lang="en-CA" sz="1200" b="0" i="0" u="none" strike="noStrike" kern="1200" baseline="0" dirty="0">
                <a:solidFill>
                  <a:schemeClr val="tx1"/>
                </a:solidFill>
                <a:latin typeface="+mn-lt"/>
                <a:ea typeface="+mn-ea"/>
                <a:cs typeface="+mn-cs"/>
                <a:sym typeface="Wingdings" panose="05000000000000000000" pitchFamily="2" charset="2"/>
              </a:rPr>
              <a:t>for password in </a:t>
            </a:r>
            <a:r>
              <a:rPr lang="en-CA" sz="1200" b="0" i="0" u="none" strike="noStrike" kern="1200" baseline="0" dirty="0" err="1">
                <a:solidFill>
                  <a:schemeClr val="tx1"/>
                </a:solidFill>
                <a:latin typeface="+mn-lt"/>
                <a:ea typeface="+mn-ea"/>
                <a:cs typeface="+mn-cs"/>
                <a:sym typeface="Wingdings" panose="05000000000000000000" pitchFamily="2" charset="2"/>
              </a:rPr>
              <a:t>CommonPasswordsList</a:t>
            </a:r>
            <a:r>
              <a:rPr lang="en-CA" sz="1200" b="0" i="0" u="none" strike="noStrike" kern="1200" baseline="0" dirty="0">
                <a:solidFill>
                  <a:schemeClr val="tx1"/>
                </a:solidFill>
                <a:latin typeface="+mn-lt"/>
                <a:ea typeface="+mn-ea"/>
                <a:cs typeface="+mn-cs"/>
                <a:sym typeface="Wingdings" panose="05000000000000000000" pitchFamily="2" charset="2"/>
              </a:rPr>
              <a:t>:</a:t>
            </a:r>
          </a:p>
          <a:p>
            <a:endParaRPr lang="en-CA" sz="1200" b="0" i="0" u="none" strike="noStrike" kern="1200" baseline="0" dirty="0">
              <a:solidFill>
                <a:schemeClr val="tx1"/>
              </a:solidFill>
              <a:latin typeface="+mn-lt"/>
              <a:ea typeface="+mn-ea"/>
              <a:cs typeface="+mn-cs"/>
              <a:sym typeface="Wingdings" panose="05000000000000000000" pitchFamily="2" charset="2"/>
            </a:endParaRPr>
          </a:p>
          <a:p>
            <a:r>
              <a:rPr lang="en-CA" sz="1200" b="0" i="0" u="none" strike="noStrike" kern="1200" baseline="0" dirty="0">
                <a:solidFill>
                  <a:schemeClr val="tx1"/>
                </a:solidFill>
                <a:latin typeface="+mn-lt"/>
                <a:ea typeface="+mn-ea"/>
                <a:cs typeface="+mn-cs"/>
                <a:sym typeface="Wingdings" panose="05000000000000000000" pitchFamily="2" charset="2"/>
              </a:rPr>
              <a:t>	# ensure minimum </a:t>
            </a:r>
            <a:r>
              <a:rPr lang="en-CA" sz="1200" b="0" i="0" u="none" strike="noStrike" kern="1200" baseline="0" dirty="0" err="1">
                <a:solidFill>
                  <a:schemeClr val="tx1"/>
                </a:solidFill>
                <a:latin typeface="+mn-lt"/>
                <a:ea typeface="+mn-ea"/>
                <a:cs typeface="+mn-cs"/>
                <a:sym typeface="Wingdings" panose="05000000000000000000" pitchFamily="2" charset="2"/>
              </a:rPr>
              <a:t>intervalSeconds</a:t>
            </a:r>
            <a:r>
              <a:rPr lang="en-CA" sz="1200" b="0" i="0" u="none" strike="noStrike" kern="1200" baseline="0" dirty="0">
                <a:solidFill>
                  <a:schemeClr val="tx1"/>
                </a:solidFill>
                <a:latin typeface="+mn-lt"/>
                <a:ea typeface="+mn-ea"/>
                <a:cs typeface="+mn-cs"/>
                <a:sym typeface="Wingdings" panose="05000000000000000000" pitchFamily="2" charset="2"/>
              </a:rPr>
              <a:t> since last use of email list to avoid account lockout</a:t>
            </a:r>
          </a:p>
          <a:p>
            <a:r>
              <a:rPr lang="en-CA" sz="1200" b="0" i="0" u="none" strike="noStrike" kern="1200" baseline="0" dirty="0">
                <a:solidFill>
                  <a:schemeClr val="tx1"/>
                </a:solidFill>
                <a:latin typeface="+mn-lt"/>
                <a:ea typeface="+mn-ea"/>
                <a:cs typeface="+mn-cs"/>
                <a:sym typeface="Wingdings" panose="05000000000000000000" pitchFamily="2" charset="2"/>
              </a:rPr>
              <a:t>	if </a:t>
            </a:r>
            <a:r>
              <a:rPr lang="en-CA" sz="1200" b="0" i="0" u="none" strike="noStrike" kern="1200" baseline="0" dirty="0" err="1">
                <a:solidFill>
                  <a:schemeClr val="tx1"/>
                </a:solidFill>
                <a:latin typeface="+mn-lt"/>
                <a:ea typeface="+mn-ea"/>
                <a:cs typeface="+mn-cs"/>
                <a:sym typeface="Wingdings" panose="05000000000000000000" pitchFamily="2" charset="2"/>
              </a:rPr>
              <a:t>endCrackTimer</a:t>
            </a:r>
            <a:r>
              <a:rPr lang="en-CA" sz="1200" b="0" i="0" u="none" strike="noStrike" kern="1200" baseline="0" dirty="0">
                <a:solidFill>
                  <a:schemeClr val="tx1"/>
                </a:solidFill>
                <a:latin typeface="+mn-lt"/>
                <a:ea typeface="+mn-ea"/>
                <a:cs typeface="+mn-cs"/>
                <a:sym typeface="Wingdings" panose="05000000000000000000" pitchFamily="2" charset="2"/>
              </a:rPr>
              <a:t> &lt;= </a:t>
            </a:r>
            <a:r>
              <a:rPr lang="en-CA" sz="1200" b="0" i="0" u="none" strike="noStrike" kern="1200" baseline="0" dirty="0" err="1">
                <a:solidFill>
                  <a:schemeClr val="tx1"/>
                </a:solidFill>
                <a:latin typeface="+mn-lt"/>
                <a:ea typeface="+mn-ea"/>
                <a:cs typeface="+mn-cs"/>
                <a:sym typeface="Wingdings" panose="05000000000000000000" pitchFamily="2" charset="2"/>
              </a:rPr>
              <a:t>startCrackTimer</a:t>
            </a:r>
            <a:r>
              <a:rPr lang="en-CA" sz="1200" b="0" i="0" u="none" strike="noStrike" kern="1200" baseline="0" dirty="0">
                <a:solidFill>
                  <a:schemeClr val="tx1"/>
                </a:solidFill>
                <a:latin typeface="+mn-lt"/>
                <a:ea typeface="+mn-ea"/>
                <a:cs typeface="+mn-cs"/>
                <a:sym typeface="Wingdings" panose="05000000000000000000" pitchFamily="2" charset="2"/>
              </a:rPr>
              <a:t> + </a:t>
            </a:r>
            <a:r>
              <a:rPr lang="en-CA" sz="1200" b="0" i="0" u="none" strike="noStrike" kern="1200" baseline="0" dirty="0" err="1">
                <a:solidFill>
                  <a:schemeClr val="tx1"/>
                </a:solidFill>
                <a:latin typeface="+mn-lt"/>
                <a:ea typeface="+mn-ea"/>
                <a:cs typeface="+mn-cs"/>
                <a:sym typeface="Wingdings" panose="05000000000000000000" pitchFamily="2" charset="2"/>
              </a:rPr>
              <a:t>intervalSeconds</a:t>
            </a:r>
            <a:r>
              <a:rPr lang="en-CA" sz="1200" b="0" i="0" u="none" strike="noStrike" kern="1200" baseline="0" dirty="0">
                <a:solidFill>
                  <a:schemeClr val="tx1"/>
                </a:solidFill>
                <a:latin typeface="+mn-lt"/>
                <a:ea typeface="+mn-ea"/>
                <a:cs typeface="+mn-cs"/>
                <a:sym typeface="Wingdings" panose="05000000000000000000" pitchFamily="2" charset="2"/>
              </a:rPr>
              <a:t> : </a:t>
            </a:r>
          </a:p>
          <a:p>
            <a:r>
              <a:rPr lang="en-CA" sz="1200" b="0" i="0" u="none" strike="noStrike" kern="1200" baseline="0" dirty="0">
                <a:solidFill>
                  <a:schemeClr val="tx1"/>
                </a:solidFill>
                <a:latin typeface="+mn-lt"/>
                <a:ea typeface="+mn-ea"/>
                <a:cs typeface="+mn-cs"/>
                <a:sym typeface="Wingdings" panose="05000000000000000000" pitchFamily="2" charset="2"/>
              </a:rPr>
              <a:t>		</a:t>
            </a:r>
            <a:r>
              <a:rPr lang="en-CA" sz="1200" b="0" i="0" u="none" strike="noStrike" kern="1200" baseline="0" dirty="0" err="1">
                <a:solidFill>
                  <a:schemeClr val="tx1"/>
                </a:solidFill>
                <a:latin typeface="+mn-lt"/>
                <a:ea typeface="+mn-ea"/>
                <a:cs typeface="+mn-cs"/>
                <a:sym typeface="Wingdings" panose="05000000000000000000" pitchFamily="2" charset="2"/>
              </a:rPr>
              <a:t>time.sleep</a:t>
            </a:r>
            <a:r>
              <a:rPr lang="en-CA" sz="1200" b="0" i="0" u="none" strike="noStrike" kern="1200" baseline="0" dirty="0">
                <a:solidFill>
                  <a:schemeClr val="tx1"/>
                </a:solidFill>
                <a:latin typeface="+mn-lt"/>
                <a:ea typeface="+mn-ea"/>
                <a:cs typeface="+mn-cs"/>
                <a:sym typeface="Wingdings" panose="05000000000000000000" pitchFamily="2" charset="2"/>
              </a:rPr>
              <a:t>(</a:t>
            </a:r>
            <a:r>
              <a:rPr lang="en-CA" sz="1200" b="0" i="0" u="none" strike="noStrike" kern="1200" baseline="0" dirty="0" err="1">
                <a:solidFill>
                  <a:schemeClr val="tx1"/>
                </a:solidFill>
                <a:latin typeface="+mn-lt"/>
                <a:ea typeface="+mn-ea"/>
                <a:cs typeface="+mn-cs"/>
                <a:sym typeface="Wingdings" panose="05000000000000000000" pitchFamily="2" charset="2"/>
              </a:rPr>
              <a:t>intervalSeconds</a:t>
            </a:r>
            <a:r>
              <a:rPr lang="en-CA" sz="1200" b="0" i="0" u="none" strike="noStrike" kern="1200" baseline="0" dirty="0">
                <a:solidFill>
                  <a:schemeClr val="tx1"/>
                </a:solidFill>
                <a:latin typeface="+mn-lt"/>
                <a:ea typeface="+mn-ea"/>
                <a:cs typeface="+mn-cs"/>
                <a:sym typeface="Wingdings" panose="05000000000000000000" pitchFamily="2" charset="2"/>
              </a:rPr>
              <a:t>) # wait an interval before making another attempt</a:t>
            </a:r>
          </a:p>
          <a:p>
            <a:r>
              <a:rPr lang="en-CA" sz="1200" b="0" i="0" u="none" strike="noStrike" kern="1200" baseline="0" dirty="0">
                <a:solidFill>
                  <a:schemeClr val="tx1"/>
                </a:solidFill>
                <a:latin typeface="+mn-lt"/>
                <a:ea typeface="+mn-ea"/>
                <a:cs typeface="+mn-cs"/>
                <a:sym typeface="Wingdings" panose="05000000000000000000" pitchFamily="2" charset="2"/>
              </a:rPr>
              <a:t>		# do not wait remaining seconds in interval because </a:t>
            </a:r>
            <a:r>
              <a:rPr lang="en-CA" sz="1200" b="0" i="0" u="none" strike="noStrike" kern="1200" baseline="0" dirty="0" err="1">
                <a:solidFill>
                  <a:schemeClr val="tx1"/>
                </a:solidFill>
                <a:latin typeface="+mn-lt"/>
                <a:ea typeface="+mn-ea"/>
                <a:cs typeface="+mn-cs"/>
                <a:sym typeface="Wingdings" panose="05000000000000000000" pitchFamily="2" charset="2"/>
              </a:rPr>
              <a:t>signon</a:t>
            </a:r>
            <a:r>
              <a:rPr lang="en-CA" sz="1200" b="0" i="0" u="none" strike="noStrike" kern="1200" baseline="0" dirty="0">
                <a:solidFill>
                  <a:schemeClr val="tx1"/>
                </a:solidFill>
                <a:latin typeface="+mn-lt"/>
                <a:ea typeface="+mn-ea"/>
                <a:cs typeface="+mn-cs"/>
                <a:sym typeface="Wingdings" panose="05000000000000000000" pitchFamily="2" charset="2"/>
              </a:rPr>
              <a:t> attempts at exactly </a:t>
            </a:r>
            <a:r>
              <a:rPr lang="en-CA" sz="1200" b="0" i="0" u="none" strike="noStrike" kern="1200" baseline="0" dirty="0" err="1">
                <a:solidFill>
                  <a:schemeClr val="tx1"/>
                </a:solidFill>
                <a:latin typeface="+mn-lt"/>
                <a:ea typeface="+mn-ea"/>
                <a:cs typeface="+mn-cs"/>
                <a:sym typeface="Wingdings" panose="05000000000000000000" pitchFamily="2" charset="2"/>
              </a:rPr>
              <a:t>intervalSeconds</a:t>
            </a:r>
            <a:r>
              <a:rPr lang="en-CA" sz="1200" b="0" i="0" u="none" strike="noStrike" kern="1200" baseline="0" dirty="0">
                <a:solidFill>
                  <a:schemeClr val="tx1"/>
                </a:solidFill>
                <a:latin typeface="+mn-lt"/>
                <a:ea typeface="+mn-ea"/>
                <a:cs typeface="+mn-cs"/>
                <a:sym typeface="Wingdings" panose="05000000000000000000" pitchFamily="2" charset="2"/>
              </a:rPr>
              <a:t> apart will look suspicious (</a:t>
            </a:r>
            <a:r>
              <a:rPr lang="en-CA" sz="1200" b="0" i="0" u="none" strike="noStrike" kern="1200" baseline="0" dirty="0" err="1">
                <a:solidFill>
                  <a:schemeClr val="tx1"/>
                </a:solidFill>
                <a:latin typeface="+mn-lt"/>
                <a:ea typeface="+mn-ea"/>
                <a:cs typeface="+mn-cs"/>
                <a:sym typeface="Wingdings" panose="05000000000000000000" pitchFamily="2" charset="2"/>
              </a:rPr>
              <a:t>startCrackTimer</a:t>
            </a:r>
            <a:r>
              <a:rPr lang="en-CA" sz="1200" b="0" i="0" u="none" strike="noStrike" kern="1200" baseline="0" dirty="0">
                <a:solidFill>
                  <a:schemeClr val="tx1"/>
                </a:solidFill>
                <a:latin typeface="+mn-lt"/>
                <a:ea typeface="+mn-ea"/>
                <a:cs typeface="+mn-cs"/>
                <a:sym typeface="Wingdings" panose="05000000000000000000" pitchFamily="2" charset="2"/>
              </a:rPr>
              <a:t> + </a:t>
            </a:r>
            <a:r>
              <a:rPr lang="en-CA" sz="1200" b="0" i="0" u="none" strike="noStrike" kern="1200" baseline="0" dirty="0" err="1">
                <a:solidFill>
                  <a:schemeClr val="tx1"/>
                </a:solidFill>
                <a:latin typeface="+mn-lt"/>
                <a:ea typeface="+mn-ea"/>
                <a:cs typeface="+mn-cs"/>
                <a:sym typeface="Wingdings" panose="05000000000000000000" pitchFamily="2" charset="2"/>
              </a:rPr>
              <a:t>intervalSeconds</a:t>
            </a:r>
            <a:r>
              <a:rPr lang="en-CA" sz="1200" b="0" i="0" u="none" strike="noStrike" kern="1200" baseline="0" dirty="0">
                <a:solidFill>
                  <a:schemeClr val="tx1"/>
                </a:solidFill>
                <a:latin typeface="+mn-lt"/>
                <a:ea typeface="+mn-ea"/>
                <a:cs typeface="+mn-cs"/>
                <a:sym typeface="Wingdings" panose="05000000000000000000" pitchFamily="2" charset="2"/>
              </a:rPr>
              <a:t> - </a:t>
            </a:r>
            <a:r>
              <a:rPr lang="en-CA" sz="1200" b="0" i="0" u="none" strike="noStrike" kern="1200" baseline="0" dirty="0" err="1">
                <a:solidFill>
                  <a:schemeClr val="tx1"/>
                </a:solidFill>
                <a:latin typeface="+mn-lt"/>
                <a:ea typeface="+mn-ea"/>
                <a:cs typeface="+mn-cs"/>
                <a:sym typeface="Wingdings" panose="05000000000000000000" pitchFamily="2" charset="2"/>
              </a:rPr>
              <a:t>endCrackTimer</a:t>
            </a:r>
            <a:r>
              <a:rPr lang="en-CA" sz="1200" b="0" i="0" u="none" strike="noStrike" kern="1200" baseline="0" dirty="0">
                <a:solidFill>
                  <a:schemeClr val="tx1"/>
                </a:solidFill>
                <a:latin typeface="+mn-lt"/>
                <a:ea typeface="+mn-ea"/>
                <a:cs typeface="+mn-cs"/>
                <a:sym typeface="Wingdings" panose="05000000000000000000" pitchFamily="2" charset="2"/>
              </a:rPr>
              <a:t>)</a:t>
            </a:r>
          </a:p>
          <a:p>
            <a:r>
              <a:rPr lang="en-CA" sz="1200" b="0" i="0" u="none" strike="noStrike" kern="1200" baseline="0" dirty="0">
                <a:solidFill>
                  <a:schemeClr val="tx1"/>
                </a:solidFill>
                <a:latin typeface="+mn-lt"/>
                <a:ea typeface="+mn-ea"/>
                <a:cs typeface="+mn-cs"/>
                <a:sym typeface="Wingdings" panose="05000000000000000000" pitchFamily="2" charset="2"/>
              </a:rPr>
              <a:t>	</a:t>
            </a:r>
          </a:p>
          <a:p>
            <a:r>
              <a:rPr lang="en-CA" sz="1200" b="0" i="0" u="none" strike="noStrike" kern="1200" baseline="0" dirty="0">
                <a:solidFill>
                  <a:schemeClr val="tx1"/>
                </a:solidFill>
                <a:latin typeface="+mn-lt"/>
                <a:ea typeface="+mn-ea"/>
                <a:cs typeface="+mn-cs"/>
                <a:sym typeface="Wingdings" panose="05000000000000000000" pitchFamily="2" charset="2"/>
              </a:rPr>
              <a:t>	</a:t>
            </a:r>
            <a:r>
              <a:rPr lang="en-CA" sz="1200" b="0" i="0" u="none" strike="noStrike" kern="1200" baseline="0" dirty="0" err="1">
                <a:solidFill>
                  <a:schemeClr val="tx1"/>
                </a:solidFill>
                <a:latin typeface="+mn-lt"/>
                <a:ea typeface="+mn-ea"/>
                <a:cs typeface="+mn-cs"/>
                <a:sym typeface="Wingdings" panose="05000000000000000000" pitchFamily="2" charset="2"/>
              </a:rPr>
              <a:t>startCrackTimer</a:t>
            </a:r>
            <a:r>
              <a:rPr lang="en-CA" sz="1200" b="0" i="0" u="none" strike="noStrike" kern="1200" baseline="0" dirty="0">
                <a:solidFill>
                  <a:schemeClr val="tx1"/>
                </a:solidFill>
                <a:latin typeface="+mn-lt"/>
                <a:ea typeface="+mn-ea"/>
                <a:cs typeface="+mn-cs"/>
                <a:sym typeface="Wingdings" panose="05000000000000000000" pitchFamily="2" charset="2"/>
              </a:rPr>
              <a:t> = </a:t>
            </a:r>
            <a:r>
              <a:rPr lang="en-CA" sz="1200" b="0" i="0" u="none" strike="noStrike" kern="1200" baseline="0" dirty="0" err="1">
                <a:solidFill>
                  <a:schemeClr val="tx1"/>
                </a:solidFill>
                <a:latin typeface="+mn-lt"/>
                <a:ea typeface="+mn-ea"/>
                <a:cs typeface="+mn-cs"/>
                <a:sym typeface="Wingdings" panose="05000000000000000000" pitchFamily="2" charset="2"/>
              </a:rPr>
              <a:t>time.clock</a:t>
            </a:r>
            <a:r>
              <a:rPr lang="en-CA" sz="1200" b="0" i="0" u="none" strike="noStrike" kern="1200" baseline="0" dirty="0">
                <a:solidFill>
                  <a:schemeClr val="tx1"/>
                </a:solidFill>
                <a:latin typeface="+mn-lt"/>
                <a:ea typeface="+mn-ea"/>
                <a:cs typeface="+mn-cs"/>
                <a:sym typeface="Wingdings" panose="05000000000000000000" pitchFamily="2" charset="2"/>
              </a:rPr>
              <a:t>() # get CPU timer in seconds for beginning of cracking cycle</a:t>
            </a:r>
          </a:p>
          <a:p>
            <a:r>
              <a:rPr lang="en-CA" sz="1200" b="0" i="0" u="none" strike="noStrike" kern="1200" baseline="0" dirty="0">
                <a:solidFill>
                  <a:schemeClr val="tx1"/>
                </a:solidFill>
                <a:latin typeface="+mn-lt"/>
                <a:ea typeface="+mn-ea"/>
                <a:cs typeface="+mn-cs"/>
                <a:sym typeface="Wingdings" panose="05000000000000000000" pitchFamily="2" charset="2"/>
              </a:rPr>
              <a:t>	for email in </a:t>
            </a:r>
            <a:r>
              <a:rPr lang="en-CA" sz="1200" b="0" i="0" u="none" strike="noStrike" kern="1200" baseline="0" dirty="0" err="1">
                <a:solidFill>
                  <a:schemeClr val="tx1"/>
                </a:solidFill>
                <a:latin typeface="+mn-lt"/>
                <a:ea typeface="+mn-ea"/>
                <a:cs typeface="+mn-cs"/>
                <a:sym typeface="Wingdings" panose="05000000000000000000" pitchFamily="2" charset="2"/>
              </a:rPr>
              <a:t>SpamList</a:t>
            </a:r>
            <a:r>
              <a:rPr lang="en-CA" sz="1200" b="0" i="0" u="none" strike="noStrike" kern="1200" baseline="0" dirty="0">
                <a:solidFill>
                  <a:schemeClr val="tx1"/>
                </a:solidFill>
                <a:latin typeface="+mn-lt"/>
                <a:ea typeface="+mn-ea"/>
                <a:cs typeface="+mn-cs"/>
                <a:sym typeface="Wingdings" panose="05000000000000000000" pitchFamily="2" charset="2"/>
              </a:rPr>
              <a:t>:</a:t>
            </a:r>
          </a:p>
          <a:p>
            <a:r>
              <a:rPr lang="en-CA" sz="1200" b="0" i="0" u="none" strike="noStrike" kern="1200" baseline="0" dirty="0">
                <a:solidFill>
                  <a:schemeClr val="tx1"/>
                </a:solidFill>
                <a:latin typeface="+mn-lt"/>
                <a:ea typeface="+mn-ea"/>
                <a:cs typeface="+mn-cs"/>
                <a:sym typeface="Wingdings" panose="05000000000000000000" pitchFamily="2" charset="2"/>
              </a:rPr>
              <a:t>		</a:t>
            </a:r>
          </a:p>
          <a:p>
            <a:r>
              <a:rPr lang="en-CA" sz="1200" b="0" i="0" u="none" strike="noStrike" kern="1200" baseline="0" dirty="0">
                <a:solidFill>
                  <a:schemeClr val="tx1"/>
                </a:solidFill>
                <a:latin typeface="+mn-lt"/>
                <a:ea typeface="+mn-ea"/>
                <a:cs typeface="+mn-cs"/>
                <a:sym typeface="Wingdings" panose="05000000000000000000" pitchFamily="2" charset="2"/>
              </a:rPr>
              <a:t>		if </a:t>
            </a:r>
            <a:r>
              <a:rPr lang="en-CA" sz="1200" b="0" i="0" u="none" strike="noStrike" kern="1200" baseline="0" dirty="0" err="1">
                <a:solidFill>
                  <a:schemeClr val="tx1"/>
                </a:solidFill>
                <a:latin typeface="+mn-lt"/>
                <a:ea typeface="+mn-ea"/>
                <a:cs typeface="+mn-cs"/>
                <a:sym typeface="Wingdings" panose="05000000000000000000" pitchFamily="2" charset="2"/>
              </a:rPr>
              <a:t>signon</a:t>
            </a:r>
            <a:r>
              <a:rPr lang="en-CA" sz="1200" b="0" i="0" u="none" strike="noStrike" kern="1200" baseline="0" dirty="0">
                <a:solidFill>
                  <a:schemeClr val="tx1"/>
                </a:solidFill>
                <a:latin typeface="+mn-lt"/>
                <a:ea typeface="+mn-ea"/>
                <a:cs typeface="+mn-cs"/>
                <a:sym typeface="Wingdings" panose="05000000000000000000" pitchFamily="2" charset="2"/>
              </a:rPr>
              <a:t>(email, password, </a:t>
            </a:r>
            <a:r>
              <a:rPr lang="en-CA" sz="1200" b="0" i="0" u="none" strike="noStrike" kern="1200" baseline="0" dirty="0" err="1">
                <a:solidFill>
                  <a:schemeClr val="tx1"/>
                </a:solidFill>
                <a:latin typeface="+mn-lt"/>
                <a:ea typeface="+mn-ea"/>
                <a:cs typeface="+mn-cs"/>
                <a:sym typeface="Wingdings" panose="05000000000000000000" pitchFamily="2" charset="2"/>
              </a:rPr>
              <a:t>getDomain</a:t>
            </a:r>
            <a:r>
              <a:rPr lang="en-CA" sz="1200" b="0" i="0" u="none" strike="noStrike" kern="1200" baseline="0" dirty="0">
                <a:solidFill>
                  <a:schemeClr val="tx1"/>
                </a:solidFill>
                <a:latin typeface="+mn-lt"/>
                <a:ea typeface="+mn-ea"/>
                <a:cs typeface="+mn-cs"/>
                <a:sym typeface="Wingdings" panose="05000000000000000000" pitchFamily="2" charset="2"/>
              </a:rPr>
              <a:t>(email)):	# if </a:t>
            </a:r>
            <a:r>
              <a:rPr lang="en-CA" sz="1200" b="0" i="0" u="none" strike="noStrike" kern="1200" baseline="0" dirty="0" err="1">
                <a:solidFill>
                  <a:schemeClr val="tx1"/>
                </a:solidFill>
                <a:latin typeface="+mn-lt"/>
                <a:ea typeface="+mn-ea"/>
                <a:cs typeface="+mn-cs"/>
                <a:sym typeface="Wingdings" panose="05000000000000000000" pitchFamily="2" charset="2"/>
              </a:rPr>
              <a:t>signon</a:t>
            </a:r>
            <a:r>
              <a:rPr lang="en-CA" sz="1200" b="0" i="0" u="none" strike="noStrike" kern="1200" baseline="0" dirty="0">
                <a:solidFill>
                  <a:schemeClr val="tx1"/>
                </a:solidFill>
                <a:latin typeface="+mn-lt"/>
                <a:ea typeface="+mn-ea"/>
                <a:cs typeface="+mn-cs"/>
                <a:sym typeface="Wingdings" panose="05000000000000000000" pitchFamily="2" charset="2"/>
              </a:rPr>
              <a:t> to email account is successful, store credentials and site</a:t>
            </a:r>
          </a:p>
          <a:p>
            <a:r>
              <a:rPr lang="en-CA" sz="1200" b="0" i="0" u="none" strike="noStrike" kern="1200" baseline="0" dirty="0">
                <a:solidFill>
                  <a:schemeClr val="tx1"/>
                </a:solidFill>
                <a:latin typeface="+mn-lt"/>
                <a:ea typeface="+mn-ea"/>
                <a:cs typeface="+mn-cs"/>
                <a:sym typeface="Wingdings" panose="05000000000000000000" pitchFamily="2" charset="2"/>
              </a:rPr>
              <a:t>			</a:t>
            </a:r>
            <a:r>
              <a:rPr lang="en-CA" sz="1200" b="0" i="0" u="none" strike="noStrike" kern="1200" baseline="0" dirty="0" err="1">
                <a:solidFill>
                  <a:schemeClr val="tx1"/>
                </a:solidFill>
                <a:latin typeface="+mn-lt"/>
                <a:ea typeface="+mn-ea"/>
                <a:cs typeface="+mn-cs"/>
                <a:sym typeface="Wingdings" panose="05000000000000000000" pitchFamily="2" charset="2"/>
              </a:rPr>
              <a:t>SQL.execute</a:t>
            </a:r>
            <a:r>
              <a:rPr lang="en-CA" sz="1200" b="0" i="0" u="none" strike="noStrike" kern="1200" baseline="0" dirty="0">
                <a:solidFill>
                  <a:schemeClr val="tx1"/>
                </a:solidFill>
                <a:latin typeface="+mn-lt"/>
                <a:ea typeface="+mn-ea"/>
                <a:cs typeface="+mn-cs"/>
                <a:sym typeface="Wingdings" panose="05000000000000000000" pitchFamily="2" charset="2"/>
              </a:rPr>
              <a:t>(INSERT INTO </a:t>
            </a:r>
            <a:r>
              <a:rPr lang="en-CA" sz="1200" b="0" i="0" u="none" strike="noStrike" kern="1200" baseline="0" dirty="0" err="1">
                <a:solidFill>
                  <a:schemeClr val="tx1"/>
                </a:solidFill>
                <a:latin typeface="+mn-lt"/>
                <a:ea typeface="+mn-ea"/>
                <a:cs typeface="+mn-cs"/>
                <a:sym typeface="Wingdings" panose="05000000000000000000" pitchFamily="2" charset="2"/>
              </a:rPr>
              <a:t>Cracked_Accounts_file</a:t>
            </a:r>
            <a:r>
              <a:rPr lang="en-CA" sz="1200" b="0" i="0" u="none" strike="noStrike" kern="1200" baseline="0" dirty="0">
                <a:solidFill>
                  <a:schemeClr val="tx1"/>
                </a:solidFill>
                <a:latin typeface="+mn-lt"/>
                <a:ea typeface="+mn-ea"/>
                <a:cs typeface="+mn-cs"/>
                <a:sym typeface="Wingdings" panose="05000000000000000000" pitchFamily="2" charset="2"/>
              </a:rPr>
              <a:t> VALUES email, password, </a:t>
            </a:r>
            <a:r>
              <a:rPr lang="en-CA" sz="1200" b="0" i="0" u="none" strike="noStrike" kern="1200" baseline="0" dirty="0" err="1">
                <a:solidFill>
                  <a:schemeClr val="tx1"/>
                </a:solidFill>
                <a:latin typeface="+mn-lt"/>
                <a:ea typeface="+mn-ea"/>
                <a:cs typeface="+mn-cs"/>
                <a:sym typeface="Wingdings" panose="05000000000000000000" pitchFamily="2" charset="2"/>
              </a:rPr>
              <a:t>getDomain</a:t>
            </a:r>
            <a:r>
              <a:rPr lang="en-CA" sz="1200" b="0" i="0" u="none" strike="noStrike" kern="1200" baseline="0" dirty="0">
                <a:solidFill>
                  <a:schemeClr val="tx1"/>
                </a:solidFill>
                <a:latin typeface="+mn-lt"/>
                <a:ea typeface="+mn-ea"/>
                <a:cs typeface="+mn-cs"/>
                <a:sym typeface="Wingdings" panose="05000000000000000000" pitchFamily="2" charset="2"/>
              </a:rPr>
              <a:t>(email))</a:t>
            </a:r>
          </a:p>
          <a:p>
            <a:endParaRPr lang="en-CA" sz="1200" b="0" i="0" u="none" strike="noStrike" kern="1200" baseline="0" dirty="0">
              <a:solidFill>
                <a:schemeClr val="tx1"/>
              </a:solidFill>
              <a:latin typeface="+mn-lt"/>
              <a:ea typeface="+mn-ea"/>
              <a:cs typeface="+mn-cs"/>
              <a:sym typeface="Wingdings" panose="05000000000000000000" pitchFamily="2" charset="2"/>
            </a:endParaRPr>
          </a:p>
          <a:p>
            <a:r>
              <a:rPr lang="en-CA" sz="1200" b="0" i="0" u="none" strike="noStrike" kern="1200" baseline="0" dirty="0">
                <a:solidFill>
                  <a:schemeClr val="tx1"/>
                </a:solidFill>
                <a:latin typeface="+mn-lt"/>
                <a:ea typeface="+mn-ea"/>
                <a:cs typeface="+mn-cs"/>
                <a:sym typeface="Wingdings" panose="05000000000000000000" pitchFamily="2" charset="2"/>
              </a:rPr>
              <a:t>		for website in </a:t>
            </a:r>
            <a:r>
              <a:rPr lang="en-CA" sz="1200" b="0" i="0" u="none" strike="noStrike" kern="1200" baseline="0" dirty="0" err="1">
                <a:solidFill>
                  <a:schemeClr val="tx1"/>
                </a:solidFill>
                <a:latin typeface="+mn-lt"/>
                <a:ea typeface="+mn-ea"/>
                <a:cs typeface="+mn-cs"/>
                <a:sym typeface="Wingdings" panose="05000000000000000000" pitchFamily="2" charset="2"/>
              </a:rPr>
              <a:t>WebAccountsList</a:t>
            </a:r>
            <a:r>
              <a:rPr lang="en-CA" sz="1200" b="0" i="0" u="none" strike="noStrike" kern="1200" baseline="0" dirty="0">
                <a:solidFill>
                  <a:schemeClr val="tx1"/>
                </a:solidFill>
                <a:latin typeface="+mn-lt"/>
                <a:ea typeface="+mn-ea"/>
                <a:cs typeface="+mn-cs"/>
                <a:sym typeface="Wingdings" panose="05000000000000000000" pitchFamily="2" charset="2"/>
              </a:rPr>
              <a:t>: # Apple, Amazon, eBay, PayPal, banks, credit cards, investments, ecommerce, social media, online gaming</a:t>
            </a:r>
          </a:p>
          <a:p>
            <a:r>
              <a:rPr lang="en-CA" sz="1200" b="0" i="0" u="none" strike="noStrike" kern="1200" baseline="0" dirty="0">
                <a:solidFill>
                  <a:schemeClr val="tx1"/>
                </a:solidFill>
                <a:latin typeface="+mn-lt"/>
                <a:ea typeface="+mn-ea"/>
                <a:cs typeface="+mn-cs"/>
                <a:sym typeface="Wingdings" panose="05000000000000000000" pitchFamily="2" charset="2"/>
              </a:rPr>
              <a:t>			</a:t>
            </a:r>
          </a:p>
          <a:p>
            <a:r>
              <a:rPr lang="en-CA" sz="1200" b="0" i="0" u="none" strike="noStrike" kern="1200" baseline="0" dirty="0">
                <a:solidFill>
                  <a:schemeClr val="tx1"/>
                </a:solidFill>
                <a:latin typeface="+mn-lt"/>
                <a:ea typeface="+mn-ea"/>
                <a:cs typeface="+mn-cs"/>
                <a:sym typeface="Wingdings" panose="05000000000000000000" pitchFamily="2" charset="2"/>
              </a:rPr>
              <a:t>			if </a:t>
            </a:r>
            <a:r>
              <a:rPr lang="en-CA" sz="1200" b="0" i="0" u="none" strike="noStrike" kern="1200" baseline="0" dirty="0" err="1">
                <a:solidFill>
                  <a:schemeClr val="tx1"/>
                </a:solidFill>
                <a:latin typeface="+mn-lt"/>
                <a:ea typeface="+mn-ea"/>
                <a:cs typeface="+mn-cs"/>
                <a:sym typeface="Wingdings" panose="05000000000000000000" pitchFamily="2" charset="2"/>
              </a:rPr>
              <a:t>signon</a:t>
            </a:r>
            <a:r>
              <a:rPr lang="en-CA" sz="1200" b="0" i="0" u="none" strike="noStrike" kern="1200" baseline="0" dirty="0">
                <a:solidFill>
                  <a:schemeClr val="tx1"/>
                </a:solidFill>
                <a:latin typeface="+mn-lt"/>
                <a:ea typeface="+mn-ea"/>
                <a:cs typeface="+mn-cs"/>
                <a:sym typeface="Wingdings" panose="05000000000000000000" pitchFamily="2" charset="2"/>
              </a:rPr>
              <a:t>(email, password, website):	# if </a:t>
            </a:r>
            <a:r>
              <a:rPr lang="en-CA" sz="1200" b="0" i="0" u="none" strike="noStrike" kern="1200" baseline="0" dirty="0" err="1">
                <a:solidFill>
                  <a:schemeClr val="tx1"/>
                </a:solidFill>
                <a:latin typeface="+mn-lt"/>
                <a:ea typeface="+mn-ea"/>
                <a:cs typeface="+mn-cs"/>
                <a:sym typeface="Wingdings" panose="05000000000000000000" pitchFamily="2" charset="2"/>
              </a:rPr>
              <a:t>signon</a:t>
            </a:r>
            <a:r>
              <a:rPr lang="en-CA" sz="1200" b="0" i="0" u="none" strike="noStrike" kern="1200" baseline="0" dirty="0">
                <a:solidFill>
                  <a:schemeClr val="tx1"/>
                </a:solidFill>
                <a:latin typeface="+mn-lt"/>
                <a:ea typeface="+mn-ea"/>
                <a:cs typeface="+mn-cs"/>
                <a:sym typeface="Wingdings" panose="05000000000000000000" pitchFamily="2" charset="2"/>
              </a:rPr>
              <a:t> to financial account is successful, store credentials and site</a:t>
            </a:r>
          </a:p>
          <a:p>
            <a:r>
              <a:rPr lang="en-CA" sz="1200" b="0" i="0" u="none" strike="noStrike" kern="1200" baseline="0" dirty="0">
                <a:solidFill>
                  <a:schemeClr val="tx1"/>
                </a:solidFill>
                <a:latin typeface="+mn-lt"/>
                <a:ea typeface="+mn-ea"/>
                <a:cs typeface="+mn-cs"/>
                <a:sym typeface="Wingdings" panose="05000000000000000000" pitchFamily="2" charset="2"/>
              </a:rPr>
              <a:t>				</a:t>
            </a:r>
            <a:r>
              <a:rPr lang="en-CA" sz="1200" b="0" i="0" u="none" strike="noStrike" kern="1200" baseline="0" dirty="0" err="1">
                <a:solidFill>
                  <a:schemeClr val="tx1"/>
                </a:solidFill>
                <a:latin typeface="+mn-lt"/>
                <a:ea typeface="+mn-ea"/>
                <a:cs typeface="+mn-cs"/>
                <a:sym typeface="Wingdings" panose="05000000000000000000" pitchFamily="2" charset="2"/>
              </a:rPr>
              <a:t>SQL.execute</a:t>
            </a:r>
            <a:r>
              <a:rPr lang="en-CA" sz="1200" b="0" i="0" u="none" strike="noStrike" kern="1200" baseline="0" dirty="0">
                <a:solidFill>
                  <a:schemeClr val="tx1"/>
                </a:solidFill>
                <a:latin typeface="+mn-lt"/>
                <a:ea typeface="+mn-ea"/>
                <a:cs typeface="+mn-cs"/>
                <a:sym typeface="Wingdings" panose="05000000000000000000" pitchFamily="2" charset="2"/>
              </a:rPr>
              <a:t>(INSERT INTO </a:t>
            </a:r>
            <a:r>
              <a:rPr lang="en-CA" sz="1200" b="0" i="0" u="none" strike="noStrike" kern="1200" baseline="0" dirty="0" err="1">
                <a:solidFill>
                  <a:schemeClr val="tx1"/>
                </a:solidFill>
                <a:latin typeface="+mn-lt"/>
                <a:ea typeface="+mn-ea"/>
                <a:cs typeface="+mn-cs"/>
                <a:sym typeface="Wingdings" panose="05000000000000000000" pitchFamily="2" charset="2"/>
              </a:rPr>
              <a:t>Cracked_Accounts_file</a:t>
            </a:r>
            <a:r>
              <a:rPr lang="en-CA" sz="1200" b="0" i="0" u="none" strike="noStrike" kern="1200" baseline="0" dirty="0">
                <a:solidFill>
                  <a:schemeClr val="tx1"/>
                </a:solidFill>
                <a:latin typeface="+mn-lt"/>
                <a:ea typeface="+mn-ea"/>
                <a:cs typeface="+mn-cs"/>
                <a:sym typeface="Wingdings" panose="05000000000000000000" pitchFamily="2" charset="2"/>
              </a:rPr>
              <a:t> VALUES email, password, website)</a:t>
            </a:r>
          </a:p>
          <a:p>
            <a:r>
              <a:rPr lang="en-CA" sz="1200" b="0" i="0" u="none" strike="noStrike" kern="1200" baseline="0" dirty="0">
                <a:solidFill>
                  <a:schemeClr val="tx1"/>
                </a:solidFill>
                <a:latin typeface="+mn-lt"/>
                <a:ea typeface="+mn-ea"/>
                <a:cs typeface="+mn-cs"/>
                <a:sym typeface="Wingdings" panose="05000000000000000000" pitchFamily="2" charset="2"/>
              </a:rPr>
              <a:t>	</a:t>
            </a:r>
            <a:r>
              <a:rPr lang="en-CA" sz="1200" b="0" i="0" u="none" strike="noStrike" kern="1200" baseline="0" dirty="0" err="1">
                <a:solidFill>
                  <a:schemeClr val="tx1"/>
                </a:solidFill>
                <a:latin typeface="+mn-lt"/>
                <a:ea typeface="+mn-ea"/>
                <a:cs typeface="+mn-cs"/>
                <a:sym typeface="Wingdings" panose="05000000000000000000" pitchFamily="2" charset="2"/>
              </a:rPr>
              <a:t>endCrackTimer</a:t>
            </a:r>
            <a:r>
              <a:rPr lang="en-CA" sz="1200" b="0" i="0" u="none" strike="noStrike" kern="1200" baseline="0" dirty="0">
                <a:solidFill>
                  <a:schemeClr val="tx1"/>
                </a:solidFill>
                <a:latin typeface="+mn-lt"/>
                <a:ea typeface="+mn-ea"/>
                <a:cs typeface="+mn-cs"/>
                <a:sym typeface="Wingdings" panose="05000000000000000000" pitchFamily="2" charset="2"/>
              </a:rPr>
              <a:t> = </a:t>
            </a:r>
            <a:r>
              <a:rPr lang="en-CA" sz="1200" b="0" i="0" u="none" strike="noStrike" kern="1200" baseline="0" dirty="0" err="1">
                <a:solidFill>
                  <a:schemeClr val="tx1"/>
                </a:solidFill>
                <a:latin typeface="+mn-lt"/>
                <a:ea typeface="+mn-ea"/>
                <a:cs typeface="+mn-cs"/>
                <a:sym typeface="Wingdings" panose="05000000000000000000" pitchFamily="2" charset="2"/>
              </a:rPr>
              <a:t>time.clock</a:t>
            </a:r>
            <a:r>
              <a:rPr lang="en-CA" sz="1200" b="0" i="0" u="none" strike="noStrike" kern="1200" baseline="0" dirty="0">
                <a:solidFill>
                  <a:schemeClr val="tx1"/>
                </a:solidFill>
                <a:latin typeface="+mn-lt"/>
                <a:ea typeface="+mn-ea"/>
                <a:cs typeface="+mn-cs"/>
                <a:sym typeface="Wingdings" panose="05000000000000000000" pitchFamily="2" charset="2"/>
              </a:rPr>
              <a:t>() # seconds for a single password cracking attempt with an email list  </a:t>
            </a:r>
          </a:p>
          <a:p>
            <a:r>
              <a:rPr lang="en-CA" sz="1200" b="0" i="0" u="none" strike="noStrike" kern="1200" baseline="0" dirty="0">
                <a:solidFill>
                  <a:schemeClr val="tx1"/>
                </a:solidFill>
                <a:latin typeface="+mn-lt"/>
                <a:ea typeface="+mn-ea"/>
                <a:cs typeface="+mn-cs"/>
                <a:sym typeface="Wingdings" panose="05000000000000000000" pitchFamily="2" charset="2"/>
              </a:rPr>
              <a:t>	</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a:t>
            </a:fld>
            <a:endParaRPr lang="en-US"/>
          </a:p>
        </p:txBody>
      </p:sp>
    </p:spTree>
    <p:extLst>
      <p:ext uri="{BB962C8B-B14F-4D97-AF65-F5344CB8AC3E}">
        <p14:creationId xmlns:p14="http://schemas.microsoft.com/office/powerpoint/2010/main" val="517135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CA" sz="1200" b="1" dirty="0"/>
              <a:t>Credentials represent who you are:</a:t>
            </a:r>
          </a:p>
          <a:p>
            <a:pPr marL="171450" indent="-171450">
              <a:spcAft>
                <a:spcPts val="600"/>
              </a:spcAft>
              <a:buFont typeface="Arial" panose="020B0604020202020204" pitchFamily="34" charset="0"/>
              <a:buChar char="•"/>
            </a:pPr>
            <a:r>
              <a:rPr lang="en-US" sz="1200" b="1" dirty="0"/>
              <a:t>passport identifies someone as a citizen of a country, </a:t>
            </a:r>
          </a:p>
          <a:p>
            <a:pPr marL="171450" indent="-171450">
              <a:spcAft>
                <a:spcPts val="600"/>
              </a:spcAft>
              <a:buFont typeface="Arial" panose="020B0604020202020204" pitchFamily="34" charset="0"/>
              <a:buChar char="•"/>
            </a:pPr>
            <a:r>
              <a:rPr lang="en-US" sz="1200" b="1" dirty="0"/>
              <a:t>driver’s license identifies someone who is allowed to drive a car in Ontario. We assume it also means they know how to drive but, in Toronto, it's obvious this is true only about half the time.</a:t>
            </a:r>
          </a:p>
          <a:p>
            <a:endParaRPr lang="en-US" dirty="0"/>
          </a:p>
          <a:p>
            <a:r>
              <a:rPr lang="en-US" dirty="0"/>
              <a:t>Your Seneca student card has data for biometric identification. What is that data?</a:t>
            </a:r>
          </a:p>
          <a:p>
            <a:r>
              <a:rPr lang="en-US" dirty="0"/>
              <a:t>Photo ID is used to verify that the person showing the ID is the person it belongs to. With your name, student number, and photo, your Seneca ID is a form of two factor biometric identification (more about this later) but photo ID requires a human being to do the verification. Human brains are wired to recognize faces. No one says, "I remember your name but, sorry, you don't look familiar." Software may say that when it tries to recognize your face but not people.</a:t>
            </a:r>
          </a:p>
          <a:p>
            <a:endParaRPr lang="en-US" dirty="0"/>
          </a:p>
          <a:p>
            <a:r>
              <a:rPr lang="en-US" dirty="0"/>
              <a:t>Showing your Photo ID confirms that your face belongs to the name on the ID. </a:t>
            </a:r>
          </a:p>
          <a:p>
            <a:r>
              <a:rPr lang="en-US" dirty="0"/>
              <a:t>Because Seneca issued the ID, it signals that you are associated with the Seneca community. </a:t>
            </a:r>
          </a:p>
          <a:p>
            <a:r>
              <a:rPr lang="en-US" dirty="0"/>
              <a:t>Because that same name is on your Seneca graduation diploma, it means you have knowledge of programming. </a:t>
            </a:r>
          </a:p>
          <a:p>
            <a:r>
              <a:rPr lang="en-US" dirty="0"/>
              <a:t>How would someone know the diploma is not a forgery? Now, Seneca's Registration Office verifies it by issuing a transcript directly to the inquiring person, bypassing you.</a:t>
            </a:r>
          </a:p>
          <a:p>
            <a:r>
              <a:rPr lang="en-US" dirty="0"/>
              <a:t>When you graduate, that diploma and transcript will be verifiable on a blockchain.</a:t>
            </a:r>
          </a:p>
          <a:p>
            <a:endParaRPr lang="en-US" dirty="0"/>
          </a:p>
          <a:p>
            <a:r>
              <a:rPr lang="en-US" dirty="0"/>
              <a:t>User ID &amp; Password are theoretically known only to you so it must be you signing on.</a:t>
            </a:r>
          </a:p>
          <a:p>
            <a:endParaRPr lang="en-US" dirty="0"/>
          </a:p>
          <a:p>
            <a:pPr marL="0" indent="0">
              <a:spcAft>
                <a:spcPts val="600"/>
              </a:spcAft>
              <a:buFont typeface="Arial" panose="020B0604020202020204" pitchFamily="34" charset="0"/>
              <a:buNone/>
            </a:pPr>
            <a:endParaRPr lang="en-CA" sz="1200" b="1" dirty="0"/>
          </a:p>
          <a:p>
            <a:pPr marL="0" indent="0">
              <a:spcAft>
                <a:spcPts val="600"/>
              </a:spcAft>
              <a:buFont typeface="Arial" panose="020B0604020202020204" pitchFamily="34" charset="0"/>
              <a:buNone/>
            </a:pPr>
            <a:r>
              <a:rPr lang="en-CA" sz="1200" b="1" dirty="0"/>
              <a:t>User ID &amp; Password –  signifies your identity and your association with the system you sign on to. The system trusts that only you know the password belonging to that User ID so it must really be you.</a:t>
            </a:r>
            <a:endParaRPr lang="en-CA" sz="1200" b="1" u="sng" dirty="0"/>
          </a:p>
          <a:p>
            <a:endParaRPr lang="en-US" dirty="0"/>
          </a:p>
          <a:p>
            <a:r>
              <a:rPr lang="en-US" b="0" dirty="0"/>
              <a:t>Banks used to have even more secure and reliable authentication than they do now.</a:t>
            </a:r>
          </a:p>
          <a:p>
            <a:r>
              <a:rPr lang="en-US" dirty="0"/>
              <a:t>A criminal stealing your money would have 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dirty="0"/>
              <a:t>Walk into your home branch (geographic restriction)</a:t>
            </a:r>
          </a:p>
          <a:p>
            <a:r>
              <a:rPr lang="en-US"/>
              <a:t>- </a:t>
            </a:r>
            <a:r>
              <a:rPr lang="en-US" dirty="0"/>
              <a:t>Between 10am and 3pm on weekdays (time restrictions)</a:t>
            </a:r>
          </a:p>
          <a:p>
            <a:r>
              <a:rPr lang="en-US"/>
              <a:t>- </a:t>
            </a:r>
            <a:r>
              <a:rPr lang="en-US" dirty="0"/>
              <a:t>Know your account number</a:t>
            </a:r>
          </a:p>
          <a:p>
            <a:r>
              <a:rPr lang="en-US"/>
              <a:t>- </a:t>
            </a:r>
            <a:r>
              <a:rPr lang="en-US" dirty="0"/>
              <a:t>Put a signature on a withdrawal slip in front of the teller who watched it happen. (a form of biometric if demonstrated in real time with quick, fluid motion)</a:t>
            </a:r>
          </a:p>
          <a:p>
            <a:r>
              <a:rPr lang="en-US"/>
              <a:t>- </a:t>
            </a:r>
            <a:r>
              <a:rPr lang="en-US" dirty="0"/>
              <a:t>The teller would then use the worlds’ most sophisticated biometric authentication: facial and voice recognition. They would say, “Hello, Mr. Smith. How are you today?” and you knew your credentials had been validated, and that the teller accepted your authenticity.</a:t>
            </a:r>
          </a:p>
          <a:p>
            <a:r>
              <a:rPr lang="en-US"/>
              <a:t>- </a:t>
            </a:r>
            <a:r>
              <a:rPr lang="en-US" dirty="0"/>
              <a:t>But the teller will not know the criminal's face, so the teller goes to the account files, looks up the account number on the slip, and matches the signature on the account card to the slip…and on their way to the file cabinet, they likely asked a coworker, “Hey, do you know that guy over there?”</a:t>
            </a:r>
          </a:p>
          <a:p>
            <a:r>
              <a:rPr lang="en-US"/>
              <a:t>- </a:t>
            </a:r>
            <a:r>
              <a:rPr lang="en-US" dirty="0"/>
              <a:t>There wasn’t much high jacking of people’s bank accounts but the security restrictions were very inconvenient.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Passwords are not a bad idea, they are just poorly implemented.</a:t>
            </a:r>
            <a:r>
              <a:rPr lang="en-US" sz="1200" kern="1200" dirty="0">
                <a:solidFill>
                  <a:schemeClr val="tx1"/>
                </a:solidFill>
                <a:effectLst/>
                <a:latin typeface="+mn-lt"/>
                <a:ea typeface="+mn-ea"/>
                <a:cs typeface="+mn-cs"/>
              </a:rPr>
              <a:t> </a:t>
            </a:r>
            <a:r>
              <a:rPr lang="en-US" dirty="0"/>
              <a:t>All authentication methods have issues. Nothing is perfect yet.</a:t>
            </a:r>
          </a:p>
          <a:p>
            <a:r>
              <a:rPr lang="en-US" dirty="0"/>
              <a:t>See </a:t>
            </a:r>
            <a:r>
              <a:rPr lang="en-CA" sz="1200" u="sng" kern="1200" dirty="0">
                <a:solidFill>
                  <a:schemeClr val="tx1"/>
                </a:solidFill>
                <a:effectLst/>
                <a:latin typeface="+mn-lt"/>
                <a:ea typeface="+mn-ea"/>
                <a:cs typeface="+mn-cs"/>
                <a:hlinkClick r:id="rId3"/>
              </a:rPr>
              <a:t>https://www.microsoft.com</a:t>
            </a:r>
            <a:r>
              <a:rPr lang="en-CA" sz="1200" u="sng" kern="1200">
                <a:solidFill>
                  <a:schemeClr val="tx1"/>
                </a:solidFill>
                <a:effectLst/>
                <a:latin typeface="+mn-lt"/>
                <a:ea typeface="+mn-ea"/>
                <a:cs typeface="+mn-cs"/>
                <a:hlinkClick r:id="rId3"/>
              </a:rPr>
              <a:t>/en-us</a:t>
            </a:r>
            <a:r>
              <a:rPr lang="en-CA" sz="1200" u="sng" kern="1200" dirty="0">
                <a:solidFill>
                  <a:schemeClr val="tx1"/>
                </a:solidFill>
                <a:effectLst/>
                <a:latin typeface="+mn-lt"/>
                <a:ea typeface="+mn-ea"/>
                <a:cs typeface="+mn-cs"/>
                <a:hlinkClick r:id="rId3"/>
              </a:rPr>
              <a:t>/research</a:t>
            </a:r>
            <a:r>
              <a:rPr lang="en-CA" sz="1200" u="sng" kern="1200">
                <a:solidFill>
                  <a:schemeClr val="tx1"/>
                </a:solidFill>
                <a:effectLst/>
                <a:latin typeface="+mn-lt"/>
                <a:ea typeface="+mn-ea"/>
                <a:cs typeface="+mn-cs"/>
                <a:hlinkClick r:id="rId3"/>
              </a:rPr>
              <a:t>/wp-content</a:t>
            </a:r>
            <a:r>
              <a:rPr lang="en-CA" sz="1200" u="sng" kern="1200" dirty="0">
                <a:solidFill>
                  <a:schemeClr val="tx1"/>
                </a:solidFill>
                <a:effectLst/>
                <a:latin typeface="+mn-lt"/>
                <a:ea typeface="+mn-ea"/>
                <a:cs typeface="+mn-cs"/>
                <a:hlinkClick r:id="rId3"/>
              </a:rPr>
              <a:t>/uploads/2016/02/QuestToReplacePasswords.pdf</a:t>
            </a:r>
            <a:r>
              <a:rPr lang="en-CA"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6CE49CAB-11E7-4E46-B3A8-B9759289B5BF}" type="slidenum">
              <a:rPr lang="en-US" smtClean="0"/>
              <a:t>10</a:t>
            </a:fld>
            <a:endParaRPr lang="en-US"/>
          </a:p>
        </p:txBody>
      </p:sp>
    </p:spTree>
    <p:extLst>
      <p:ext uri="{BB962C8B-B14F-4D97-AF65-F5344CB8AC3E}">
        <p14:creationId xmlns:p14="http://schemas.microsoft.com/office/powerpoint/2010/main" val="2259391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perfect world, we don't need security, authorization, locks on doors, passwords, privacy rules, the Charter of Rights and Freedoms, or the UN Declaration of Human Rights. Meanwhile, back in the real world…</a:t>
            </a:r>
          </a:p>
          <a:p>
            <a:r>
              <a:rPr lang="en-US" dirty="0"/>
              <a:t>Once your UserID and </a:t>
            </a:r>
            <a:r>
              <a:rPr lang="en-US" dirty="0" err="1"/>
              <a:t>pwd</a:t>
            </a:r>
            <a:r>
              <a:rPr lang="en-US" dirty="0"/>
              <a:t> </a:t>
            </a:r>
            <a:r>
              <a:rPr lang="en-US" b="1" dirty="0"/>
              <a:t>credentials </a:t>
            </a:r>
            <a:r>
              <a:rPr lang="en-US" b="0" dirty="0"/>
              <a:t>are </a:t>
            </a:r>
            <a:r>
              <a:rPr lang="en-US" b="1" dirty="0"/>
              <a:t>authenticated</a:t>
            </a:r>
            <a:r>
              <a:rPr lang="en-US" dirty="0"/>
              <a:t>, you are </a:t>
            </a:r>
            <a:r>
              <a:rPr lang="en-US" b="1" dirty="0"/>
              <a:t>authorized</a:t>
            </a:r>
            <a:r>
              <a:rPr lang="en-US" dirty="0"/>
              <a:t> to be in a system. </a:t>
            </a:r>
            <a:r>
              <a:rPr lang="en-US" b="0" dirty="0"/>
              <a:t>Now,</a:t>
            </a:r>
            <a:r>
              <a:rPr lang="en-US" b="1" dirty="0"/>
              <a:t> </a:t>
            </a:r>
            <a:r>
              <a:rPr lang="en-US" dirty="0"/>
              <a:t>you need </a:t>
            </a:r>
            <a:r>
              <a:rPr lang="en-US" b="1" dirty="0"/>
              <a:t>authority </a:t>
            </a:r>
            <a:r>
              <a:rPr lang="en-US" dirty="0"/>
              <a:t>to use resources or you'll be staring at a blank screen. </a:t>
            </a:r>
          </a:p>
          <a:p>
            <a:r>
              <a:rPr lang="en-US" dirty="0"/>
              <a:t>The office front door is opened when your employee card </a:t>
            </a:r>
            <a:r>
              <a:rPr lang="en-US" b="1" dirty="0"/>
              <a:t>credential </a:t>
            </a:r>
            <a:r>
              <a:rPr lang="en-US" b="0" dirty="0"/>
              <a:t>is </a:t>
            </a:r>
            <a:r>
              <a:rPr lang="en-US" b="1" dirty="0"/>
              <a:t>authenticated. </a:t>
            </a:r>
            <a:r>
              <a:rPr lang="en-US" b="0" dirty="0"/>
              <a:t>Now,</a:t>
            </a:r>
            <a:r>
              <a:rPr lang="en-US" b="1" dirty="0"/>
              <a:t> </a:t>
            </a:r>
            <a:r>
              <a:rPr lang="en-US" dirty="0"/>
              <a:t>you need </a:t>
            </a:r>
            <a:r>
              <a:rPr lang="en-US" b="1" dirty="0"/>
              <a:t>authority </a:t>
            </a:r>
            <a:r>
              <a:rPr lang="en-US" dirty="0"/>
              <a:t>to do something besides just stand around in the lobby.</a:t>
            </a:r>
          </a:p>
          <a:p>
            <a:r>
              <a:rPr lang="en-US" b="1" dirty="0"/>
              <a:t>Authorization</a:t>
            </a:r>
            <a:r>
              <a:rPr lang="en-US" b="0" dirty="0"/>
              <a:t> gives</a:t>
            </a:r>
            <a:r>
              <a:rPr lang="en-US" dirty="0"/>
              <a:t> you permission to do something or to access something.</a:t>
            </a:r>
          </a:p>
          <a:p>
            <a:endParaRPr lang="en-US" dirty="0"/>
          </a:p>
          <a:p>
            <a:r>
              <a:rPr lang="en-US" b="1" dirty="0"/>
              <a:t>Grant the minimum</a:t>
            </a:r>
            <a:r>
              <a:rPr lang="en-US" dirty="0"/>
              <a:t>: Users should not sign on with high authority, e.g. root, super-user, or administrator, unless they need it to do their job. No one should be granted high levels of authority "just in case" or to lazily avoid authorization issues…unless everyone is thoroughly trustworthy and no one ever makes a mistake. </a:t>
            </a:r>
          </a:p>
          <a:p>
            <a:endParaRPr lang="en-US" dirty="0"/>
          </a:p>
          <a:p>
            <a:r>
              <a:rPr lang="en-US" dirty="0"/>
              <a:t>Inherit authority: create a program/script which allows your system operator to reset a user's password. The program is compiled/run to inherit the security officer's authority. Your sysop can now handle the most common security issue without having access to everything in user profiles/accounts or other security functions.</a:t>
            </a:r>
          </a:p>
          <a:p>
            <a:endParaRPr lang="en-US" dirty="0"/>
          </a:p>
          <a:p>
            <a:r>
              <a:rPr lang="en-US" dirty="0"/>
              <a:t>On each PC, two user accounts: regular and admin. Yes, it is a PITA when installing software – must sign out of regular user, into admin, install, out of admin, into regular user. But it does a lot to limit </a:t>
            </a:r>
            <a:r>
              <a:rPr lang="en-US"/>
              <a:t>ransomware exploits.</a:t>
            </a:r>
            <a:endParaRPr lang="en-US" dirty="0"/>
          </a:p>
          <a:p>
            <a:endParaRPr lang="en-US" dirty="0"/>
          </a:p>
          <a:p>
            <a:r>
              <a:rPr lang="en-CA" altLang="en-US" sz="1200" dirty="0">
                <a:solidFill>
                  <a:schemeClr val="tx2"/>
                </a:solidFill>
              </a:rPr>
              <a:t>High and medium security environments maintain audit logs as to who accessed a resource and what changes were made</a:t>
            </a:r>
            <a:r>
              <a:rPr lang="en-US" altLang="en-US" sz="1200" dirty="0">
                <a:solidFill>
                  <a:schemeClr val="tx2"/>
                </a:solidFill>
              </a:rPr>
              <a:t> – allows an audit of who used their authority and how.</a:t>
            </a:r>
          </a:p>
          <a:p>
            <a:endParaRPr lang="en-US" sz="1200" dirty="0">
              <a:solidFill>
                <a:schemeClr val="tx2"/>
              </a:solidFill>
            </a:endParaRPr>
          </a:p>
          <a:p>
            <a:r>
              <a:rPr lang="en-US" sz="1200" dirty="0">
                <a:solidFill>
                  <a:schemeClr val="tx2"/>
                </a:solidFill>
              </a:rPr>
              <a:t>See https://en.wikipedia.org/wiki/Superuser</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11</a:t>
            </a:fld>
            <a:endParaRPr lang="en-US"/>
          </a:p>
        </p:txBody>
      </p:sp>
    </p:spTree>
    <p:extLst>
      <p:ext uri="{BB962C8B-B14F-4D97-AF65-F5344CB8AC3E}">
        <p14:creationId xmlns:p14="http://schemas.microsoft.com/office/powerpoint/2010/main" val="1701307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Determining how much authority users get is based on their job functions and responsibilities and the organization's policies on access to information. Only the most trustworthy users get to be the security officers who grant authority. </a:t>
            </a:r>
          </a:p>
          <a:p>
            <a:r>
              <a:rPr lang="en-US" dirty="0"/>
              <a:t>Authority is almost always related to Credentials, i.e. a </a:t>
            </a:r>
            <a:r>
              <a:rPr lang="en-US" dirty="0" err="1"/>
              <a:t>UserID</a:t>
            </a:r>
            <a:r>
              <a:rPr lang="en-US" dirty="0"/>
              <a:t>.</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12</a:t>
            </a:fld>
            <a:endParaRPr lang="en-US"/>
          </a:p>
        </p:txBody>
      </p:sp>
    </p:spTree>
    <p:extLst>
      <p:ext uri="{BB962C8B-B14F-4D97-AF65-F5344CB8AC3E}">
        <p14:creationId xmlns:p14="http://schemas.microsoft.com/office/powerpoint/2010/main" val="2473412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rule of password security: never enter your password unless the site is using HTTPS. i.e. Secure HTTP. Sending sensitive information over any network in plain text is a bad idea. Most browsers now warn you when they see plain HTTP and a password type input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https://support.mozilla.org/en-US/kb/firefox-page-info-window</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https://support.mozilla.org/en-US/kb/how-do-i-tell-if-my-connection-is-secure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dirty="0"/>
              <a:t>A padlock (with or without an organization name) indicates that: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The connection between Firefox and the website is encrypted to prevent eavesdropping.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You are definitely connected to the website whose address is shown in the address bar; the connection has not been intercepted. </a:t>
            </a:r>
            <a:r>
              <a:rPr lang="en-CA" sz="1200" b="0" i="0" kern="1200" dirty="0">
                <a:solidFill>
                  <a:schemeClr val="tx1"/>
                </a:solidFill>
                <a:effectLst/>
                <a:latin typeface="+mn-lt"/>
                <a:ea typeface="+mn-ea"/>
                <a:cs typeface="+mn-cs"/>
              </a:rPr>
              <a:t>But VERIFY the address is what you think it is. And, you still don't know who </a:t>
            </a:r>
            <a:r>
              <a:rPr lang="en-CA" sz="1200" b="1" i="0" kern="1200" dirty="0">
                <a:solidFill>
                  <a:schemeClr val="tx1"/>
                </a:solidFill>
                <a:effectLst/>
                <a:latin typeface="+mn-lt"/>
                <a:ea typeface="+mn-ea"/>
                <a:cs typeface="+mn-cs"/>
              </a:rPr>
              <a:t>owns </a:t>
            </a:r>
            <a:r>
              <a:rPr lang="en-CA" sz="1200" b="0" i="0" kern="1200" dirty="0">
                <a:solidFill>
                  <a:schemeClr val="tx1"/>
                </a:solidFill>
                <a:effectLst/>
                <a:latin typeface="+mn-lt"/>
                <a:ea typeface="+mn-ea"/>
                <a:cs typeface="+mn-cs"/>
              </a:rPr>
              <a:t>the domain in the address bar</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Do all your users' PCs need Internet access?  A small business "</a:t>
            </a:r>
            <a:r>
              <a:rPr lang="en-CA" dirty="0"/>
              <a:t>set up a separate work station not connected to their intranet for staff to use when searching information on the web." e.g. set up a PC on the wireless 'guest' network. Everyone still has email retrieved via central server.  Business level applications needing web services operate through the server. </a:t>
            </a:r>
            <a:endParaRPr lang="en-CA"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A Few Simple Steps to Vastly Increase Your Privacy Online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https://thetoolsweneed.com/a-few-simple-steps-to-vastly-increase-your-privacy-online/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Use HTTPS on your website</a:t>
            </a:r>
            <a:r>
              <a:rPr lang="en-CA" b="1" dirty="0"/>
              <a:t>. </a:t>
            </a:r>
            <a:r>
              <a:rPr lang="en-US" b="1" dirty="0"/>
              <a:t>It requires a </a:t>
            </a:r>
            <a:r>
              <a:rPr lang="en-CA" sz="1200" b="1" i="0" kern="1200" dirty="0">
                <a:solidFill>
                  <a:schemeClr val="tx1"/>
                </a:solidFill>
                <a:effectLst/>
                <a:latin typeface="+mn-lt"/>
                <a:ea typeface="+mn-ea"/>
                <a:cs typeface="+mn-cs"/>
              </a:rPr>
              <a:t>Domain Validation (DV) </a:t>
            </a:r>
            <a:r>
              <a:rPr lang="en-US" b="1" dirty="0"/>
              <a:t>certificate on the web server. </a:t>
            </a:r>
            <a:r>
              <a:rPr lang="en-CA" sz="1200" b="1" i="0" kern="1200" dirty="0">
                <a:solidFill>
                  <a:schemeClr val="tx1"/>
                </a:solidFill>
                <a:effectLst/>
                <a:latin typeface="+mn-lt"/>
                <a:ea typeface="+mn-ea"/>
                <a:cs typeface="+mn-cs"/>
              </a:rPr>
              <a:t> </a:t>
            </a:r>
            <a:r>
              <a:rPr lang="en-US" dirty="0"/>
              <a:t>If the web server does not have a certificate, get one or switch to a responsible web service provider. Don’t be lazy. DV certs are not expensive anymore.</a:t>
            </a:r>
          </a:p>
          <a:p>
            <a:r>
              <a:rPr lang="en-CA" dirty="0" err="1">
                <a:hlinkClick r:id="rId3"/>
              </a:rPr>
              <a:t>ssl</a:t>
            </a:r>
            <a:r>
              <a:rPr lang="en-CA" dirty="0">
                <a:hlinkClick r:id="rId3"/>
              </a:rPr>
              <a:t> certificates are essential for every website</a:t>
            </a:r>
            <a:r>
              <a:rPr lang="en-CA" dirty="0"/>
              <a:t>  https://www.linkedin.com/learning/ssl-certificates-for-web-developers/why-ssl-certificates-are-essential-for-every-website?u=2169170</a:t>
            </a:r>
          </a:p>
          <a:p>
            <a:r>
              <a:rPr lang="en-CA" dirty="0"/>
              <a:t>eLearning Tutorials Login needs your Seneca credentials </a:t>
            </a:r>
            <a:r>
              <a:rPr lang="en-CA" i="1" dirty="0"/>
              <a:t>and</a:t>
            </a:r>
            <a:r>
              <a:rPr lang="en-CA" dirty="0"/>
              <a:t> a LinkedIn account since LinkedIn bought Lynda </a:t>
            </a:r>
            <a:br>
              <a:rPr lang="en-CA" dirty="0"/>
            </a:br>
            <a:r>
              <a:rPr lang="en-CA" dirty="0">
                <a:effectLst/>
                <a:hlinkClick r:id="rId4"/>
              </a:rPr>
              <a:t>https://www.senecacollege.ca/student-services-and-support/linkedin-learning.html</a:t>
            </a:r>
            <a:endParaRPr lang="en-CA" dirty="0"/>
          </a:p>
          <a:p>
            <a:r>
              <a:rPr lang="en-CA" dirty="0">
                <a:hlinkClick r:id="rId5"/>
              </a:rPr>
              <a:t>https://www.linkedin.com/checkpoint/enterprise/login/2169170?application=learning</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Smart Webmasters register all TLDs with their domain name:  .ca, .com, </a:t>
            </a:r>
            <a:r>
              <a:rPr lang="en-CA" dirty="0" err="1"/>
              <a:t>.net</a:t>
            </a:r>
            <a:r>
              <a:rPr lang="en-CA" dirty="0"/>
              <a:t>, .org, maybe .gov   e.g. try www.whitehouse.???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https://krebsonsecurity.com/2018/03/look-alike-domains-and-visual-confusion/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https://holdintegrity.com/checker</a:t>
            </a:r>
          </a:p>
          <a:p>
            <a:r>
              <a:rPr lang="en-CA" b="1" dirty="0"/>
              <a:t>IDN Checker</a:t>
            </a:r>
          </a:p>
          <a:p>
            <a:r>
              <a:rPr lang="en-CA" b="1" dirty="0"/>
              <a:t>Results for google.ca</a:t>
            </a:r>
          </a:p>
          <a:p>
            <a:r>
              <a:rPr lang="en-CA" b="1" dirty="0"/>
              <a:t>ALERT:</a:t>
            </a:r>
            <a:r>
              <a:rPr lang="en-CA" dirty="0"/>
              <a:t> 162 suspicious domain(s) registered with different TLDs.</a:t>
            </a:r>
          </a:p>
          <a:p>
            <a:r>
              <a:rPr lang="en-CA" b="1" dirty="0"/>
              <a:t>WARNING:</a:t>
            </a:r>
            <a:r>
              <a:rPr lang="en-CA" dirty="0"/>
              <a:t> 140 possible domain(s) that can be misrepresented with one character from non-English alphabet.</a:t>
            </a:r>
          </a:p>
          <a:p>
            <a:r>
              <a:rPr lang="en-CA" b="1" dirty="0"/>
              <a:t>Other TLDs also have results using </a:t>
            </a:r>
            <a:r>
              <a:rPr lang="en-CA" b="1" dirty="0" err="1"/>
              <a:t>punycode</a:t>
            </a:r>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https://en.wikipedia.org/wiki/IDN_homograph_attack</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Spoofing attacks based on these similarities are known as homograph spoofing attacks. For example, 0 (the number) and O (the letter), "l" lowercase L, and "I" uppercase "</a:t>
            </a:r>
            <a:r>
              <a:rPr lang="en-CA" dirty="0" err="1"/>
              <a:t>i</a:t>
            </a:r>
            <a:r>
              <a:rPr lang="en-CA" dirty="0"/>
              <a:t>". In certain narrow-spaced fonts such as Tahoma (the default in the address bar in Windows XP), placing a c in front of a j, l or </a:t>
            </a:r>
            <a:r>
              <a:rPr lang="en-CA" dirty="0" err="1"/>
              <a:t>i</a:t>
            </a:r>
            <a:r>
              <a:rPr lang="en-CA" dirty="0"/>
              <a:t> will produce homoglyphs such as cl </a:t>
            </a:r>
            <a:r>
              <a:rPr lang="en-CA" dirty="0" err="1"/>
              <a:t>cj</a:t>
            </a:r>
            <a:r>
              <a:rPr lang="en-CA" dirty="0"/>
              <a:t> ci (d g a).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 Google project: </a:t>
            </a:r>
            <a:r>
              <a:rPr lang="en-CA" sz="1200" b="1" i="0" kern="1200" dirty="0">
                <a:solidFill>
                  <a:schemeClr val="tx1"/>
                </a:solidFill>
                <a:effectLst/>
                <a:latin typeface="+mn-lt"/>
                <a:ea typeface="+mn-ea"/>
                <a:cs typeface="+mn-cs"/>
              </a:rPr>
              <a:t>Certificate Transparency </a:t>
            </a:r>
            <a:r>
              <a:rPr lang="en-CA" sz="1200" b="0" i="0" kern="1200" dirty="0">
                <a:solidFill>
                  <a:schemeClr val="tx1"/>
                </a:solidFill>
                <a:effectLst/>
                <a:latin typeface="+mn-lt"/>
                <a:ea typeface="+mn-ea"/>
                <a:cs typeface="+mn-cs"/>
              </a:rPr>
              <a:t>see </a:t>
            </a:r>
            <a:r>
              <a:rPr lang="en-US" b="0" dirty="0"/>
              <a:t> </a:t>
            </a:r>
            <a:r>
              <a:rPr lang="en-US" dirty="0"/>
              <a:t>https://scotthelme.co.uk/certificate-transparency-an-introduction/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Certificate Transparency is an open framework for monitoring and auditing the certificates issued by Certificate Authorities in near real-time. By requiring a CA to log all certificates they generate, site owners can quickly identify mis-issued certificates and it becomes much easier to detect a rogue CA.  </a:t>
            </a:r>
            <a:r>
              <a:rPr lang="en-US" dirty="0"/>
              <a:t>https://www.certificate-transparency.org/  </a:t>
            </a:r>
            <a:r>
              <a:rPr lang="en-CA" sz="1200" b="0" i="0" kern="1200" dirty="0">
                <a:solidFill>
                  <a:schemeClr val="tx1"/>
                </a:solidFill>
                <a:effectLst/>
                <a:latin typeface="+mn-lt"/>
                <a:ea typeface="+mn-ea"/>
                <a:cs typeface="+mn-cs"/>
              </a:rPr>
              <a:t>Certificates issued after April 2017 that are not CT qualified will not be trusted in Chrome.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https://www.tunetheweb.com/security/certificate-transparency/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https://en.wikipedia.org/wiki/DNS_Certification_Authority_Authorization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https://www.techrepublic.com/article/how-to-add-a-certificate-authority-authorization-record-in-google-domains/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https://www.wordfence.com/blog/2017/03/chrome-secure/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Although a gray lock means that the website is encrypted and verified, a green lock means that the browser considers the website more likely to be authentic. </a:t>
            </a:r>
            <a:r>
              <a:rPr lang="en-CA" sz="1200" b="0" i="0" kern="1200" dirty="0">
                <a:solidFill>
                  <a:schemeClr val="tx1"/>
                </a:solidFill>
                <a:effectLst/>
                <a:latin typeface="+mn-lt"/>
                <a:ea typeface="+mn-ea"/>
                <a:cs typeface="+mn-cs"/>
              </a:rPr>
              <a:t>This is what EV certificates are supposed to resolve but they don't.</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Extended Validation (EV) certificate requires a more rigorous identity verification process but a) it is mostly a cash grab , b) the big sites have dropped using it, c) browsers have stopped showing it, and </a:t>
            </a:r>
            <a:r>
              <a:rPr lang="en-CA" b="1" dirty="0"/>
              <a:t>d) it is a good way to spoof a real company for phishing purposes </a:t>
            </a:r>
            <a:r>
              <a:rPr lang="en-CA" b="0" dirty="0"/>
              <a:t>(https://en.wikipedia.org/wiki/Extended_Validation_Certificate#Colliding_entity_names)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https://www.troyhunt.com/extended-validation-certificates-are-dead/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https://scotthelme.co.uk/are-ev-certificates-worth-the-paper-theyre-written-on/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https://www.tunetheweb.com/blog/what-does-the-green-padlock-really-mean/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Firefox has the best UI for this and easy access to security info. Other browsers have similar user interfaces.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 HTTPS IS ONLY transport layer security. It is not application level. You still need to follow secure coding practices and various other techniques to ensure that your site is secure.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CIRA.ca (Canadian Internet Registration Authority) Canadian Shield, OpenDNS and Quad9 prevents contact with malware, phishing, and botnets regardless of application, protocol or port.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Helps to ensure that you are talking to who you think you are talking to, e.g. security certificate spoofing.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“OpenDNS” means open to public use, not open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hlinkClick r:id="rId6"/>
              </a:rPr>
              <a:t>https://www.itworldcanada.com/article/cira-officially-launches-free-dns-firewall-for-consumers/429887</a:t>
            </a: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fontAlgn="t"/>
            <a:r>
              <a:rPr lang="en-US" sz="1200" b="0" i="0" kern="1200" dirty="0">
                <a:solidFill>
                  <a:schemeClr val="tx1"/>
                </a:solidFill>
                <a:effectLst/>
                <a:latin typeface="+mn-lt"/>
                <a:ea typeface="+mn-ea"/>
                <a:cs typeface="+mn-cs"/>
              </a:rPr>
              <a:t>CIRA Canadian Shield  Primary </a:t>
            </a:r>
            <a:r>
              <a:rPr lang="en-CA" sz="1200" b="0" i="0" kern="1200" dirty="0">
                <a:solidFill>
                  <a:schemeClr val="tx1"/>
                </a:solidFill>
                <a:effectLst/>
                <a:latin typeface="+mn-lt"/>
                <a:ea typeface="+mn-ea"/>
                <a:cs typeface="+mn-cs"/>
              </a:rPr>
              <a:t>149.112.121.20  Secondary 149.112.122.20    </a:t>
            </a:r>
            <a:r>
              <a:rPr lang="en-CA" b="1" i="0" dirty="0">
                <a:effectLst/>
              </a:rPr>
              <a:t>Protected: </a:t>
            </a:r>
            <a:r>
              <a:rPr lang="en-CA" b="0" i="0" dirty="0">
                <a:effectLst/>
              </a:rPr>
              <a:t>Malware and phishing protection0.</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OpenDNS  Primary 208.67.222.222 , secondary 208.67.220.220</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Quad9 Primary 9.9.9.9 , secondary 149.112.112.112</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After changing DNS servers, reboot Windows to enact, then run from Windows terminal  &gt; </a:t>
            </a:r>
            <a:r>
              <a:rPr lang="en-CA" sz="1200" b="1" kern="1200" dirty="0">
                <a:solidFill>
                  <a:schemeClr val="tx1"/>
                </a:solidFill>
                <a:effectLst/>
                <a:latin typeface="+mn-lt"/>
                <a:ea typeface="+mn-ea"/>
                <a:cs typeface="+mn-cs"/>
              </a:rPr>
              <a:t>ipconfig /</a:t>
            </a:r>
            <a:r>
              <a:rPr lang="en-CA" sz="1200" b="1" kern="1200" dirty="0" err="1">
                <a:solidFill>
                  <a:schemeClr val="tx1"/>
                </a:solidFill>
                <a:effectLst/>
                <a:latin typeface="+mn-lt"/>
                <a:ea typeface="+mn-ea"/>
                <a:cs typeface="+mn-cs"/>
              </a:rPr>
              <a:t>flushdns</a:t>
            </a:r>
            <a:r>
              <a:rPr lang="en-CA" sz="1200" b="1"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(works immediately to fix unresolving DNS requests caused by DNS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DoH</a:t>
            </a:r>
            <a:r>
              <a:rPr lang="en-US" dirty="0"/>
              <a:t> – DNS encryption over HTTPS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DoT – </a:t>
            </a:r>
            <a:r>
              <a:rPr lang="en-CA" sz="1200" b="0" i="0" kern="1200" dirty="0">
                <a:solidFill>
                  <a:schemeClr val="tx1"/>
                </a:solidFill>
                <a:effectLst/>
                <a:latin typeface="+mn-lt"/>
                <a:ea typeface="+mn-ea"/>
                <a:cs typeface="+mn-cs"/>
              </a:rPr>
              <a:t>DNS over TLS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https://www.thesslstore.com/blog/dns-over-tls-vs-dns-over-https/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https://github.com/jedisct1/dnscrypt-proxy/blob/master/README.md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https://www.ghacks.net/2018/02/19/encrypt-your-dns-traffic-with-simplednscrypt-for-windows/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https://simplednscrypt.org/</a:t>
            </a:r>
          </a:p>
          <a:p>
            <a:pPr>
              <a:defRPr/>
            </a:pPr>
            <a:r>
              <a:rPr lang="en-CA" dirty="0"/>
              <a:t>https://www.opendns.com/about/innovations/dnscrypt/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Browsers have built in security features to defend against various exploits but the white hats are always catching up to the black hats.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u="sng" kern="1200" dirty="0">
                <a:solidFill>
                  <a:schemeClr val="tx1"/>
                </a:solidFill>
                <a:effectLst/>
                <a:latin typeface="+mn-lt"/>
                <a:ea typeface="+mn-ea"/>
                <a:cs typeface="+mn-cs"/>
                <a:hlinkClick r:id="rId7"/>
              </a:rPr>
              <a:t>https://en.wikipedia.org/wiki/NoScript</a:t>
            </a:r>
            <a:r>
              <a:rPr lang="en-CA"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General Browser security info: </a:t>
            </a:r>
            <a:r>
              <a:rPr lang="en-CA" sz="1200" u="sng" kern="1200" dirty="0">
                <a:solidFill>
                  <a:schemeClr val="tx1"/>
                </a:solidFill>
                <a:effectLst/>
                <a:latin typeface="+mn-lt"/>
                <a:ea typeface="+mn-ea"/>
                <a:cs typeface="+mn-cs"/>
                <a:hlinkClick r:id="rId8"/>
              </a:rPr>
              <a:t>http://its.ucsc.edu/software/release/browser-secure.html</a:t>
            </a:r>
            <a:endParaRPr lang="en-CA"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https://www.google.com/search?q=OWASP+Top+Ten</a:t>
            </a:r>
          </a:p>
        </p:txBody>
      </p:sp>
      <p:sp>
        <p:nvSpPr>
          <p:cNvPr id="4" name="Slide Number Placeholder 3"/>
          <p:cNvSpPr>
            <a:spLocks noGrp="1"/>
          </p:cNvSpPr>
          <p:nvPr>
            <p:ph type="sldNum" sz="quarter" idx="10"/>
          </p:nvPr>
        </p:nvSpPr>
        <p:spPr/>
        <p:txBody>
          <a:bodyPr/>
          <a:lstStyle/>
          <a:p>
            <a:fld id="{6CE49CAB-11E7-4E46-B3A8-B9759289B5BF}" type="slidenum">
              <a:rPr lang="en-US" smtClean="0"/>
              <a:t>13</a:t>
            </a:fld>
            <a:endParaRPr lang="en-US"/>
          </a:p>
        </p:txBody>
      </p:sp>
    </p:spTree>
    <p:extLst>
      <p:ext uri="{BB962C8B-B14F-4D97-AF65-F5344CB8AC3E}">
        <p14:creationId xmlns:p14="http://schemas.microsoft.com/office/powerpoint/2010/main" val="3513737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a secure connection via HTTPS, you can enter your password.</a:t>
            </a:r>
          </a:p>
          <a:p>
            <a:endParaRPr lang="en-US" dirty="0"/>
          </a:p>
          <a:p>
            <a:r>
              <a:rPr lang="en-CA" dirty="0"/>
              <a:t>https://www.youtube.com/watch?v=p0Gwe5gKgjo</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14</a:t>
            </a:fld>
            <a:endParaRPr lang="en-US"/>
          </a:p>
        </p:txBody>
      </p:sp>
    </p:spTree>
    <p:extLst>
      <p:ext uri="{BB962C8B-B14F-4D97-AF65-F5344CB8AC3E}">
        <p14:creationId xmlns:p14="http://schemas.microsoft.com/office/powerpoint/2010/main" val="2015909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Have you every received a message from an email address belonging to someone you know which was an obvious phishing ploy or spam? Well, their email account was cracked. https://en.wikipedia.org/wiki/Phishing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u="sng" kern="1200" dirty="0">
                <a:solidFill>
                  <a:schemeClr val="tx1"/>
                </a:solidFill>
                <a:effectLst/>
                <a:latin typeface="+mn-lt"/>
                <a:ea typeface="+mn-ea"/>
                <a:cs typeface="+mn-cs"/>
                <a:hlinkClick r:id="rId3"/>
              </a:rPr>
              <a:t>https://krebsonsecurity.com/2013/06</a:t>
            </a:r>
            <a:r>
              <a:rPr lang="en-CA" sz="1200" u="sng" kern="1200">
                <a:solidFill>
                  <a:schemeClr val="tx1"/>
                </a:solidFill>
                <a:effectLst/>
                <a:latin typeface="+mn-lt"/>
                <a:ea typeface="+mn-ea"/>
                <a:cs typeface="+mn-cs"/>
                <a:hlinkClick r:id="rId3"/>
              </a:rPr>
              <a:t>/the-value-of-a-hacked-email-account</a:t>
            </a:r>
            <a:r>
              <a:rPr lang="en-CA" sz="1200" u="sng" kern="1200" dirty="0">
                <a:solidFill>
                  <a:schemeClr val="tx1"/>
                </a:solidFill>
                <a:effectLst/>
                <a:latin typeface="+mn-lt"/>
                <a:ea typeface="+mn-ea"/>
                <a:cs typeface="+mn-cs"/>
                <a:hlinkClick r:id="rId3"/>
              </a:rPr>
              <a:t>/</a:t>
            </a:r>
            <a:r>
              <a:rPr lang="en-CA"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https://krebsonsecurity.com/2012/10</a:t>
            </a:r>
            <a:r>
              <a:rPr lang="en-CA" sz="1200" kern="1200">
                <a:solidFill>
                  <a:schemeClr val="tx1"/>
                </a:solidFill>
                <a:effectLst/>
                <a:latin typeface="+mn-lt"/>
                <a:ea typeface="+mn-ea"/>
                <a:cs typeface="+mn-cs"/>
              </a:rPr>
              <a:t>/the-scrap-value-of-a-hacked-pc-revisited</a:t>
            </a:r>
            <a:r>
              <a:rPr lang="en-CA" sz="1200" kern="1200" dirty="0">
                <a:solidFill>
                  <a:schemeClr val="tx1"/>
                </a:solidFill>
                <a:effectLst/>
                <a:latin typeface="+mn-lt"/>
                <a:ea typeface="+mn-ea"/>
                <a:cs typeface="+mn-cs"/>
              </a:rPr>
              <a:t>/ (Oct.12,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https://krebsonsecurity.com</a:t>
            </a:r>
            <a:r>
              <a:rPr lang="en-CA" sz="1200" kern="1200">
                <a:solidFill>
                  <a:schemeClr val="tx1"/>
                </a:solidFill>
                <a:effectLst/>
                <a:latin typeface="+mn-lt"/>
                <a:ea typeface="+mn-ea"/>
                <a:cs typeface="+mn-cs"/>
              </a:rPr>
              <a:t>/wp-content</a:t>
            </a:r>
            <a:r>
              <a:rPr lang="en-CA" sz="1200" kern="1200" dirty="0">
                <a:solidFill>
                  <a:schemeClr val="tx1"/>
                </a:solidFill>
                <a:effectLst/>
                <a:latin typeface="+mn-lt"/>
                <a:ea typeface="+mn-ea"/>
                <a:cs typeface="+mn-cs"/>
              </a:rPr>
              <a:t>/uploads/2012/10/HackedPC2012.png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https://krebsonsecurity.com</a:t>
            </a:r>
            <a:r>
              <a:rPr lang="en-CA" sz="1200" kern="1200">
                <a:solidFill>
                  <a:schemeClr val="tx1"/>
                </a:solidFill>
                <a:effectLst/>
                <a:latin typeface="+mn-lt"/>
                <a:ea typeface="+mn-ea"/>
                <a:cs typeface="+mn-cs"/>
              </a:rPr>
              <a:t>/tools-for-a-safer-pc</a:t>
            </a:r>
            <a:r>
              <a:rPr lang="en-CA"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Once a bot (robot program) cracks your email account, the criminal now signed on to your account changes your password; now you are locked out. </a:t>
            </a:r>
          </a:p>
          <a:p>
            <a:r>
              <a:rPr lang="en-CA" sz="1200" kern="1200" dirty="0">
                <a:solidFill>
                  <a:schemeClr val="tx1"/>
                </a:solidFill>
                <a:effectLst/>
                <a:latin typeface="+mn-lt"/>
                <a:ea typeface="+mn-ea"/>
                <a:cs typeface="+mn-cs"/>
              </a:rPr>
              <a:t>You probably use that email, if not the password too, at iTunes, Amazon, Netflix, and everywhere else.</a:t>
            </a:r>
          </a:p>
          <a:p>
            <a:r>
              <a:rPr lang="en-CA" sz="1200" kern="1200" dirty="0">
                <a:solidFill>
                  <a:schemeClr val="tx1"/>
                </a:solidFill>
                <a:effectLst/>
                <a:latin typeface="+mn-lt"/>
                <a:ea typeface="+mn-ea"/>
                <a:cs typeface="+mn-cs"/>
              </a:rPr>
              <a:t>If the password doesn’t work, the cracker goes to those services and says, “I forgot my password” and they reset the password through a link sent to what used to be your email account. Those services have your CRcard info to make purchasing from that site easy for the criminal. Some of those services even show all the CRcard details…hope you have a really low credit limit but, with enough personal information taken from your Facebook and other accounts, they can probably get your credit limit increased.</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Your email account likely has a recovery email and recovery phone. This provides a cross reference to your other addresses and devices that may use the same or similar passwords.</a:t>
            </a:r>
          </a:p>
          <a:p>
            <a:endParaRPr lang="en-CA" dirty="0"/>
          </a:p>
          <a:p>
            <a:r>
              <a:rPr lang="en-CA" dirty="0"/>
              <a:t>Apple says “add extra email addresses to your account to help people find you on Apple services like FaceTime, iMessage, Game Center, and Find My Friends.” – go ahead, </a:t>
            </a:r>
            <a:r>
              <a:rPr lang="en-CA" i="1" dirty="0"/>
              <a:t>expose more aspects of your digital life.</a:t>
            </a:r>
          </a:p>
          <a:p>
            <a:endParaRPr lang="en-CA" i="1" dirty="0"/>
          </a:p>
          <a:p>
            <a:r>
              <a:rPr lang="en-CA" i="1" dirty="0"/>
              <a:t>2012 Horror story: </a:t>
            </a:r>
            <a:r>
              <a:rPr lang="en-CA" dirty="0">
                <a:hlinkClick r:id="rId4"/>
              </a:rPr>
              <a:t>https://www.wired.com/2012/08</a:t>
            </a:r>
            <a:r>
              <a:rPr lang="en-CA">
                <a:hlinkClick r:id="rId4"/>
              </a:rPr>
              <a:t>/apple-amazon-mat-honan-hacking</a:t>
            </a:r>
            <a:r>
              <a:rPr lang="en-CA" dirty="0">
                <a:hlinkClick r:id="rId4"/>
              </a:rPr>
              <a:t>/</a:t>
            </a:r>
            <a:endParaRPr lang="en-CA" dirty="0"/>
          </a:p>
          <a:p>
            <a:r>
              <a:rPr lang="en-CA" dirty="0"/>
              <a:t>IN THE SPACE of one hour, my entire digital life was destroyed. First my Google account was taken over, then deleted. Next my Twitter account was compromised, and used as a platform to broadcast racist and homophobic messages. And worst of all, my </a:t>
            </a:r>
            <a:r>
              <a:rPr lang="en-CA" dirty="0" err="1"/>
              <a:t>AppleID</a:t>
            </a:r>
            <a:r>
              <a:rPr lang="en-CA" dirty="0"/>
              <a:t> account was broken into, and my hackers used it to remotely erase all of the data on my iPhone, iPad, and MacBook.</a:t>
            </a:r>
          </a:p>
          <a:p>
            <a:endParaRPr lang="en-CA" dirty="0"/>
          </a:p>
          <a:p>
            <a:r>
              <a:rPr lang="en-CA" dirty="0"/>
              <a:t>In many ways, this was all my fault. My accounts </a:t>
            </a:r>
            <a:r>
              <a:rPr lang="en-CA"/>
              <a:t>were daisy-chained </a:t>
            </a:r>
            <a:r>
              <a:rPr lang="en-CA" dirty="0"/>
              <a:t>together. Getting into Amazon let my hackers get into my Apple ID account, which helped them get into Gmail, which gave them access to Twitter. Had I </a:t>
            </a:r>
            <a:r>
              <a:rPr lang="en-CA"/>
              <a:t>used two-factor </a:t>
            </a:r>
            <a:r>
              <a:rPr lang="en-CA" dirty="0"/>
              <a:t>authentication for my Google account, it’s possible that none of this would have happened.</a:t>
            </a:r>
          </a:p>
          <a:p>
            <a:endParaRPr lang="en-CA" dirty="0"/>
          </a:p>
          <a:p>
            <a:r>
              <a:rPr lang="en-CA" dirty="0"/>
              <a:t>Had I been regularly backing up the data on my MacBook, I wouldn't have had to worry about losing more than a year’s worth of photos, covering the entire lifespan of my daughter, or documents </a:t>
            </a:r>
            <a:r>
              <a:rPr lang="en-CA"/>
              <a:t>and e-mails </a:t>
            </a:r>
            <a:r>
              <a:rPr lang="en-CA" dirty="0"/>
              <a:t>that I had stored in no other location.</a:t>
            </a:r>
          </a:p>
          <a:p>
            <a:r>
              <a:rPr lang="en-CA" dirty="0"/>
              <a:t>A long horror story follows.</a:t>
            </a:r>
          </a:p>
          <a:p>
            <a:endParaRPr lang="en-US" sz="1200" u="sng" kern="1200" dirty="0">
              <a:solidFill>
                <a:schemeClr val="tx1"/>
              </a:solidFill>
              <a:effectLst/>
              <a:latin typeface="+mn-lt"/>
              <a:ea typeface="+mn-ea"/>
              <a:cs typeface="+mn-cs"/>
              <a:hlinkClick r:id="rId3"/>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CE49CAB-11E7-4E46-B3A8-B9759289B5BF}" type="slidenum">
              <a:rPr lang="en-US" smtClean="0"/>
              <a:t>15</a:t>
            </a:fld>
            <a:endParaRPr lang="en-US"/>
          </a:p>
        </p:txBody>
      </p:sp>
    </p:spTree>
    <p:extLst>
      <p:ext uri="{BB962C8B-B14F-4D97-AF65-F5344CB8AC3E}">
        <p14:creationId xmlns:p14="http://schemas.microsoft.com/office/powerpoint/2010/main" val="3378320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https://www.youtube.com/watch?v=lc7scxvKQOo  –  </a:t>
            </a:r>
            <a:r>
              <a:rPr lang="en-CA" dirty="0">
                <a:effectLst/>
              </a:rPr>
              <a:t>Simple Social Engineering Trick with a phone call and crying baby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https://www.cybersecuritymastersdegree.org/2017/11</a:t>
            </a:r>
            <a:r>
              <a:rPr lang="en-US" sz="1200" kern="1200">
                <a:solidFill>
                  <a:schemeClr val="tx1"/>
                </a:solidFill>
                <a:effectLst/>
                <a:latin typeface="+mn-lt"/>
                <a:ea typeface="+mn-ea"/>
                <a:cs typeface="+mn-cs"/>
              </a:rPr>
              <a:t>/top-5-social-engineering-attacks-of-all-time</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https://www.trustedsec.com</a:t>
            </a:r>
            <a:r>
              <a:rPr lang="en-US" sz="1200" kern="1200">
                <a:solidFill>
                  <a:schemeClr val="tx1"/>
                </a:solidFill>
                <a:effectLst/>
                <a:latin typeface="+mn-lt"/>
                <a:ea typeface="+mn-ea"/>
                <a:cs typeface="+mn-cs"/>
              </a:rPr>
              <a:t>/social-engineer-toolkit-set</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https://www.theglobeandmail.com/opinion</a:t>
            </a:r>
            <a:r>
              <a:rPr lang="en-US" sz="1200" kern="1200">
                <a:solidFill>
                  <a:schemeClr val="tx1"/>
                </a:solidFill>
                <a:effectLst/>
                <a:latin typeface="+mn-lt"/>
                <a:ea typeface="+mn-ea"/>
                <a:cs typeface="+mn-cs"/>
              </a:rPr>
              <a:t>/article-are-you-really-you-please-authenticate-yourself</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https://www.ptsecurity.com</a:t>
            </a:r>
            <a:r>
              <a:rPr lang="en-US" sz="1200" kern="1200">
                <a:solidFill>
                  <a:schemeClr val="tx1"/>
                </a:solidFill>
                <a:effectLst/>
                <a:latin typeface="+mn-lt"/>
                <a:ea typeface="+mn-ea"/>
                <a:cs typeface="+mn-cs"/>
              </a:rPr>
              <a:t>/ww-en</a:t>
            </a:r>
            <a:r>
              <a:rPr lang="en-US" sz="1200" kern="1200" dirty="0">
                <a:solidFill>
                  <a:schemeClr val="tx1"/>
                </a:solidFill>
                <a:effectLst/>
                <a:latin typeface="+mn-lt"/>
                <a:ea typeface="+mn-ea"/>
                <a:cs typeface="+mn-cs"/>
              </a:rPr>
              <a:t>/analytics</a:t>
            </a:r>
            <a:r>
              <a:rPr lang="en-US" sz="1200" kern="1200">
                <a:solidFill>
                  <a:schemeClr val="tx1"/>
                </a:solidFill>
                <a:effectLst/>
                <a:latin typeface="+mn-lt"/>
                <a:ea typeface="+mn-ea"/>
                <a:cs typeface="+mn-cs"/>
              </a:rPr>
              <a:t>/social-engineering-2018</a:t>
            </a:r>
            <a:r>
              <a:rPr lang="en-US" sz="1200" kern="1200" dirty="0">
                <a:solidFill>
                  <a:schemeClr val="tx1"/>
                </a:solidFill>
                <a:effectLst/>
                <a:latin typeface="+mn-lt"/>
                <a:ea typeface="+mn-ea"/>
                <a:cs typeface="+mn-cs"/>
              </a:rPr>
              <a:t>/ and also https://www.ptsecurity.com</a:t>
            </a:r>
            <a:r>
              <a:rPr lang="en-US" sz="1200" kern="1200">
                <a:solidFill>
                  <a:schemeClr val="tx1"/>
                </a:solidFill>
                <a:effectLst/>
                <a:latin typeface="+mn-lt"/>
                <a:ea typeface="+mn-ea"/>
                <a:cs typeface="+mn-cs"/>
              </a:rPr>
              <a:t>/ww-en</a:t>
            </a:r>
            <a:r>
              <a:rPr lang="en-US" sz="1200" kern="1200" dirty="0">
                <a:solidFill>
                  <a:schemeClr val="tx1"/>
                </a:solidFill>
                <a:effectLst/>
                <a:latin typeface="+mn-lt"/>
                <a:ea typeface="+mn-ea"/>
                <a:cs typeface="+mn-cs"/>
              </a:rPr>
              <a:t>/analytics</a:t>
            </a:r>
            <a:r>
              <a:rPr lang="en-US" sz="1200" kern="1200">
                <a:solidFill>
                  <a:schemeClr val="tx1"/>
                </a:solidFill>
                <a:effectLst/>
                <a:latin typeface="+mn-lt"/>
                <a:ea typeface="+mn-ea"/>
                <a:cs typeface="+mn-cs"/>
              </a:rPr>
              <a:t>/corp-vulnerabilities-2019</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your User ID is usually public knowledge, i.e. your email. Spam is proof of this. </a:t>
            </a:r>
            <a:r>
              <a:rPr lang="en-US" dirty="0"/>
              <a:t>Gmail, </a:t>
            </a:r>
            <a:r>
              <a:rPr lang="en-CA" dirty="0"/>
              <a:t>Apple, and a host of other web sites use your email as your user ID. It is guaranteed to be a unique ID which you will remember thus reducing their programming and user support</a:t>
            </a:r>
            <a:r>
              <a:rPr lang="en-CA" i="1" dirty="0"/>
              <a: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for the password, everyone should know about phishing exploits where some known organization asks you to verify your credentials. https://en.wikipedia.org/wiki/Phishing  You click on a link and it displays a sign in page that looks exactly like that organization (it is easy to steal a web page…start </a:t>
            </a:r>
            <a:r>
              <a:rPr lang="en-US" sz="1200" kern="1200">
                <a:solidFill>
                  <a:schemeClr val="tx1"/>
                </a:solidFill>
                <a:effectLst/>
                <a:latin typeface="+mn-lt"/>
                <a:ea typeface="+mn-ea"/>
                <a:cs typeface="+mn-cs"/>
              </a:rPr>
              <a:t>with Ctrl-U</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Social engineering: “</a:t>
            </a:r>
            <a:r>
              <a:rPr lang="en-CA" sz="1200" b="0" i="0" kern="1200" dirty="0">
                <a:solidFill>
                  <a:schemeClr val="tx1"/>
                </a:solidFill>
                <a:effectLst/>
                <a:latin typeface="+mn-lt"/>
                <a:ea typeface="+mn-ea"/>
                <a:cs typeface="+mn-cs"/>
              </a:rPr>
              <a:t>(in the context of information security) the use of deception to manipulate individuals into divulging confidential or personal information that may be used for fraudulent purposes.”</a:t>
            </a:r>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Edward Snowden copied and leaked classified information from the National Security Agency (NSA) in 2013. How did he get all those documents? Snowden simply asked his colleagues to sign on for him. Once you are in the office or signed on, they trust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just look under someone’s keyboard or in the top drawer of their desk – their password is likely written down on a sticky note. If the company's password policies are really stringent (more on this later), they most certainly wrote down their cryptic password.</a:t>
            </a:r>
          </a:p>
          <a:p>
            <a:r>
              <a:rPr lang="en-US" sz="1200" kern="1200" dirty="0">
                <a:solidFill>
                  <a:schemeClr val="tx1"/>
                </a:solidFill>
                <a:effectLst/>
                <a:latin typeface="+mn-lt"/>
                <a:ea typeface="+mn-ea"/>
                <a:cs typeface="+mn-cs"/>
              </a:rPr>
              <a:t>A secure password reset is usually sent to your email but, if you have forgotten your email's password, you need the help desk and this is where the social engineering comes in: a con man talks to an innocent help desk person.</a:t>
            </a:r>
          </a:p>
          <a:p>
            <a:endParaRPr lang="en-US" sz="1200" kern="1200" dirty="0">
              <a:solidFill>
                <a:schemeClr val="tx1"/>
              </a:solidFill>
              <a:effectLst/>
              <a:latin typeface="+mn-lt"/>
              <a:ea typeface="+mn-ea"/>
              <a:cs typeface="+mn-cs"/>
            </a:endParaRPr>
          </a:p>
          <a:p>
            <a:pPr lvl="0"/>
            <a:r>
              <a:rPr lang="en-CA" sz="1200" kern="1200" dirty="0">
                <a:solidFill>
                  <a:schemeClr val="tx1"/>
                </a:solidFill>
                <a:effectLst/>
                <a:latin typeface="+mn-lt"/>
                <a:ea typeface="+mn-ea"/>
                <a:cs typeface="+mn-cs"/>
              </a:rPr>
              <a:t>You are your own security hole by posting your life on the Internet.</a:t>
            </a:r>
          </a:p>
          <a:p>
            <a:pPr lvl="0"/>
            <a:r>
              <a:rPr lang="en-US" sz="1200" kern="1200" dirty="0">
                <a:solidFill>
                  <a:schemeClr val="tx1"/>
                </a:solidFill>
                <a:effectLst/>
                <a:latin typeface="+mn-lt"/>
                <a:ea typeface="+mn-ea"/>
                <a:cs typeface="+mn-cs"/>
              </a:rPr>
              <a:t>DO NOT post your birthday. Facebook loves it but it is a vector for identity theft. When you must give a birthday—to anyone but a bank, CRcard, gov’t, employer, insurance company, factor yours </a:t>
            </a:r>
            <a:r>
              <a:rPr lang="en-US" sz="1200" kern="1200">
                <a:solidFill>
                  <a:schemeClr val="tx1"/>
                </a:solidFill>
                <a:effectLst/>
                <a:latin typeface="+mn-lt"/>
                <a:ea typeface="+mn-ea"/>
                <a:cs typeface="+mn-cs"/>
              </a:rPr>
              <a:t>by +/- </a:t>
            </a:r>
            <a:r>
              <a:rPr lang="en-US" sz="1200" kern="1200" dirty="0">
                <a:solidFill>
                  <a:schemeClr val="tx1"/>
                </a:solidFill>
                <a:effectLst/>
                <a:latin typeface="+mn-lt"/>
                <a:ea typeface="+mn-ea"/>
                <a:cs typeface="+mn-cs"/>
              </a:rPr>
              <a:t>1. e.g</a:t>
            </a:r>
            <a:r>
              <a:rPr lang="en-US" sz="1200" kern="1200">
                <a:solidFill>
                  <a:schemeClr val="tx1"/>
                </a:solidFill>
                <a:effectLst/>
                <a:latin typeface="+mn-lt"/>
                <a:ea typeface="+mn-ea"/>
                <a:cs typeface="+mn-cs"/>
              </a:rPr>
              <a:t>. 1997-09-13 becomes 1998-08-14 </a:t>
            </a:r>
            <a:r>
              <a:rPr lang="en-US" sz="1200" kern="1200" dirty="0">
                <a:solidFill>
                  <a:schemeClr val="tx1"/>
                </a:solidFill>
                <a:effectLst/>
                <a:latin typeface="+mn-lt"/>
                <a:ea typeface="+mn-ea"/>
                <a:cs typeface="+mn-cs"/>
              </a:rPr>
              <a:t>(+1</a:t>
            </a:r>
            <a:r>
              <a:rPr lang="en-US" sz="1200" kern="1200">
                <a:solidFill>
                  <a:schemeClr val="tx1"/>
                </a:solidFill>
                <a:effectLst/>
                <a:latin typeface="+mn-lt"/>
                <a:ea typeface="+mn-ea"/>
                <a:cs typeface="+mn-cs"/>
              </a:rPr>
              <a:t>, -1</a:t>
            </a:r>
            <a:r>
              <a:rPr lang="en-US" sz="1200" kern="1200" dirty="0">
                <a:solidFill>
                  <a:schemeClr val="tx1"/>
                </a:solidFill>
                <a:effectLst/>
                <a:latin typeface="+mn-lt"/>
                <a:ea typeface="+mn-ea"/>
                <a:cs typeface="+mn-cs"/>
              </a:rPr>
              <a:t>, +1). Use a constant formula. Your friends and family know your real birthday. Use a negative factor for the month or day so you can decide if those who wish you Happy Birthday early need to know the real date.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Photographs used to be a way of hiding information…not anymore. Facial, text, and location recognition within photos is getting better and better and better.</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 common ploy for a criminal to get access to your account is to first study your public profiles, then contact the target organization's service desk, and pretend to be you. In the case of passwords, the help desk will reset it and tell the criminal what the temporary password 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https://www.google.ca/search?q=Social+media+makes+identity+theft+easy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https://www.google.ca/search?q=Spear+phishing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https://en.wikipedia.org/wiki/Social_engineering_(security)</a:t>
            </a:r>
          </a:p>
          <a:p>
            <a:r>
              <a:rPr lang="en-US" sz="1200" kern="1200" dirty="0">
                <a:solidFill>
                  <a:schemeClr val="tx1"/>
                </a:solidFill>
                <a:effectLst/>
                <a:latin typeface="+mn-lt"/>
                <a:ea typeface="+mn-ea"/>
                <a:cs typeface="+mn-cs"/>
              </a:rPr>
              <a:t>https://en.wikipedia.org/wiki/Phishing#Spear_phishing</a:t>
            </a:r>
          </a:p>
          <a:p>
            <a:r>
              <a:rPr lang="en-US" sz="1200" kern="1200" dirty="0">
                <a:solidFill>
                  <a:schemeClr val="tx1"/>
                </a:solidFill>
                <a:effectLst/>
                <a:latin typeface="+mn-lt"/>
                <a:ea typeface="+mn-ea"/>
                <a:cs typeface="+mn-cs"/>
              </a:rPr>
              <a:t>https://en.wikipedia.org/wiki/ICloud_leaks_of_celebrity_photos</a:t>
            </a:r>
          </a:p>
          <a:p>
            <a:r>
              <a:rPr lang="en-US" sz="1200" kern="1200" dirty="0">
                <a:solidFill>
                  <a:schemeClr val="tx1"/>
                </a:solidFill>
                <a:effectLst/>
                <a:latin typeface="+mn-lt"/>
                <a:ea typeface="+mn-ea"/>
                <a:cs typeface="+mn-cs"/>
              </a:rPr>
              <a:t>https://www.fireeye.com</a:t>
            </a:r>
            <a:r>
              <a:rPr lang="en-US" sz="1200" kern="1200">
                <a:solidFill>
                  <a:schemeClr val="tx1"/>
                </a:solidFill>
                <a:effectLst/>
                <a:latin typeface="+mn-lt"/>
                <a:ea typeface="+mn-ea"/>
                <a:cs typeface="+mn-cs"/>
              </a:rPr>
              <a:t>/current-threats/best-defense-against-spear-phishing-attacks</a:t>
            </a:r>
            <a:r>
              <a:rPr lang="en-US" sz="1200" kern="1200" dirty="0">
                <a:solidFill>
                  <a:schemeClr val="tx1"/>
                </a:solidFill>
                <a:effectLst/>
                <a:latin typeface="+mn-lt"/>
                <a:ea typeface="+mn-ea"/>
                <a:cs typeface="+mn-cs"/>
              </a:rPr>
              <a:t>.html</a:t>
            </a:r>
          </a:p>
          <a:p>
            <a:endParaRPr lang="en-US" sz="1200" kern="1200" dirty="0">
              <a:solidFill>
                <a:schemeClr val="tx1"/>
              </a:solidFill>
              <a:effectLst/>
              <a:latin typeface="+mn-lt"/>
              <a:ea typeface="+mn-ea"/>
              <a:cs typeface="+mn-cs"/>
            </a:endParaRPr>
          </a:p>
          <a:p>
            <a:r>
              <a:rPr lang="en-CA" dirty="0"/>
              <a:t> </a:t>
            </a:r>
            <a:r>
              <a:rPr lang="en-CA" dirty="0" err="1"/>
              <a:t>Balabit</a:t>
            </a:r>
            <a:r>
              <a:rPr lang="en-CA" dirty="0"/>
              <a:t> security company has developed </a:t>
            </a:r>
            <a:r>
              <a:rPr lang="en-CA" dirty="0" err="1"/>
              <a:t>Blindspotter</a:t>
            </a:r>
            <a:r>
              <a:rPr lang="en-CA" dirty="0"/>
              <a:t> as </a:t>
            </a:r>
            <a:r>
              <a:rPr lang="en-CA"/>
              <a:t>a real-time </a:t>
            </a:r>
            <a:r>
              <a:rPr lang="en-CA" dirty="0"/>
              <a:t>user behaviour analytics monitoring tool a logical progression for the company in terms of its guiding contextual security intelligence (</a:t>
            </a:r>
            <a:r>
              <a:rPr lang="en-CA" dirty="0" err="1"/>
              <a:t>eCSI</a:t>
            </a:r>
            <a:r>
              <a:rPr lang="en-CA" dirty="0"/>
              <a:t>) concept, aimed at changing existing IT security methods that restrict users' access and activities </a:t>
            </a:r>
            <a:r>
              <a:rPr lang="en-CA"/>
              <a:t>by control-based </a:t>
            </a:r>
            <a:r>
              <a:rPr lang="en-CA" dirty="0"/>
              <a:t>security tools.</a:t>
            </a:r>
          </a:p>
          <a:p>
            <a:r>
              <a:rPr lang="en-CA" dirty="0"/>
              <a:t> The </a:t>
            </a:r>
            <a:r>
              <a:rPr lang="en-CA" dirty="0" err="1"/>
              <a:t>eCSI</a:t>
            </a:r>
            <a:r>
              <a:rPr lang="en-CA" dirty="0"/>
              <a:t> concept seeks to avoid introducing additional security control tools, extra authentication layers and policies. Instead, it seeks to improve security capabilities using continuous monitoring, context and proven algorithms that focus on finding unusual activity in the behaviour of users to highlight anomalies that are worth investigating.</a:t>
            </a:r>
          </a:p>
          <a:p>
            <a:r>
              <a:rPr lang="en-CA" dirty="0"/>
              <a:t> This would have prevented Edward Snowden from begin able to get away with downloading huge numbers of documents. Also, his colleagues would have been similarly flagged because Snowden simply asked his colleagues to sign on for him; Snowden used their credentials to gain access to documents not available to him. Such extensive downloads would have been anomalous behaviour, especially to people in the same office.</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16</a:t>
            </a:fld>
            <a:endParaRPr lang="en-US"/>
          </a:p>
        </p:txBody>
      </p:sp>
    </p:spTree>
    <p:extLst>
      <p:ext uri="{BB962C8B-B14F-4D97-AF65-F5344CB8AC3E}">
        <p14:creationId xmlns:p14="http://schemas.microsoft.com/office/powerpoint/2010/main" val="933478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 password is weak if it's no longer unique</a:t>
            </a:r>
          </a:p>
          <a:p>
            <a:r>
              <a:rPr lang="en-US" sz="1200" kern="1200" dirty="0">
                <a:solidFill>
                  <a:schemeClr val="tx1"/>
                </a:solidFill>
                <a:effectLst/>
                <a:latin typeface="+mn-lt"/>
                <a:ea typeface="+mn-ea"/>
                <a:cs typeface="+mn-cs"/>
              </a:rPr>
              <a:t>https://xkcd.com/792/     </a:t>
            </a:r>
            <a:r>
              <a:rPr lang="en-US" sz="1200" kern="1200" dirty="0">
                <a:solidFill>
                  <a:schemeClr val="tx1"/>
                </a:solidFill>
                <a:effectLst/>
                <a:latin typeface="+mn-lt"/>
                <a:ea typeface="+mn-ea"/>
                <a:cs typeface="+mn-cs"/>
                <a:sym typeface="Wingdings" panose="05000000000000000000" pitchFamily="2" charset="2"/>
              </a:rPr>
              <a:t> password reuse. Websites that insist you set up an account for no good reason may be using your credentials to try logging into your valuable sites.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https://www.youtube.com/watch?v=zUM7i8fsf0g</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article https://xato.net</a:t>
            </a:r>
            <a:r>
              <a:rPr lang="en-US" sz="1200" kern="1200">
                <a:solidFill>
                  <a:schemeClr val="tx1"/>
                </a:solidFill>
                <a:effectLst/>
                <a:latin typeface="+mn-lt"/>
                <a:ea typeface="+mn-ea"/>
                <a:cs typeface="+mn-cs"/>
              </a:rPr>
              <a:t>/10-000-top-passwords-6d6380716fe0 </a:t>
            </a:r>
            <a:r>
              <a:rPr lang="en-US" sz="1200" kern="1200" dirty="0">
                <a:solidFill>
                  <a:schemeClr val="tx1"/>
                </a:solidFill>
                <a:effectLst/>
                <a:latin typeface="+mn-lt"/>
                <a:ea typeface="+mn-ea"/>
                <a:cs typeface="+mn-cs"/>
              </a:rPr>
              <a:t>revises old info  (from 1000 passwords used in 91% of user accounts. To 10,000 used in 30% account )</a:t>
            </a:r>
          </a:p>
          <a:p>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Sign up with any service online, and it will almost certainly use your email address as a user ID.  </a:t>
            </a:r>
            <a:r>
              <a:rPr lang="en-US" sz="1200" kern="1200" dirty="0">
                <a:solidFill>
                  <a:schemeClr val="tx1"/>
                </a:solidFill>
                <a:effectLst/>
                <a:latin typeface="+mn-lt"/>
                <a:ea typeface="+mn-ea"/>
                <a:cs typeface="+mn-cs"/>
              </a:rPr>
              <a:t>A robot cracking program uses a spam list of email addresses, yours is probably on it. The email domain tells the "bot" where to start, e.g. @gmail.com, @hotmail.com, @yahoo.com, @mySeneca.ca.  It tries the first commonly used password in its list to crack your email. But it does not keep trying other passwords else it will lock out your account with too many unsuccessful tries in a short space of time. Instead, it goes to the next email on the spam list. After it has gone through the entire spam list, it </a:t>
            </a:r>
            <a:r>
              <a:rPr lang="en-US" sz="1200" kern="1200">
                <a:solidFill>
                  <a:schemeClr val="tx1"/>
                </a:solidFill>
                <a:effectLst/>
                <a:latin typeface="+mn-lt"/>
                <a:ea typeface="+mn-ea"/>
                <a:cs typeface="+mn-cs"/>
              </a:rPr>
              <a:t>returns -- </a:t>
            </a:r>
            <a:r>
              <a:rPr lang="en-US" sz="1200" kern="1200" dirty="0">
                <a:solidFill>
                  <a:schemeClr val="tx1"/>
                </a:solidFill>
                <a:effectLst/>
                <a:latin typeface="+mn-lt"/>
                <a:ea typeface="+mn-ea"/>
                <a:cs typeface="+mn-cs"/>
              </a:rPr>
              <a:t>sometime </a:t>
            </a:r>
            <a:r>
              <a:rPr lang="en-US" sz="1200" kern="1200">
                <a:solidFill>
                  <a:schemeClr val="tx1"/>
                </a:solidFill>
                <a:effectLst/>
                <a:latin typeface="+mn-lt"/>
                <a:ea typeface="+mn-ea"/>
                <a:cs typeface="+mn-cs"/>
              </a:rPr>
              <a:t>later -- </a:t>
            </a:r>
            <a:r>
              <a:rPr lang="en-US" sz="1200" kern="1200" dirty="0">
                <a:solidFill>
                  <a:schemeClr val="tx1"/>
                </a:solidFill>
                <a:effectLst/>
                <a:latin typeface="+mn-lt"/>
                <a:ea typeface="+mn-ea"/>
                <a:cs typeface="+mn-cs"/>
              </a:rPr>
              <a:t>to your account and tries the next most commonly used password. No red flags are raised for a single invalid sign on attempt every once in a while.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 robot program, a "bot", loaded on some unsuspecting person's PC or a server, can easily get a spam list of millions of email addresses, so now it has your User 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t>
            </a:r>
            <a:r>
              <a:rPr lang="en-CA" sz="1200" kern="1200" dirty="0">
                <a:solidFill>
                  <a:schemeClr val="tx1"/>
                </a:solidFill>
                <a:effectLst/>
                <a:latin typeface="+mn-lt"/>
                <a:ea typeface="+mn-ea"/>
                <a:cs typeface="+mn-cs"/>
              </a:rPr>
              <a:t>un this on many thousands of bots each taking a portion of the </a:t>
            </a:r>
            <a:r>
              <a:rPr lang="en-CA" sz="1200" kern="1200" dirty="0" err="1">
                <a:solidFill>
                  <a:schemeClr val="tx1"/>
                </a:solidFill>
                <a:effectLst/>
                <a:latin typeface="+mn-lt"/>
                <a:ea typeface="+mn-ea"/>
                <a:cs typeface="+mn-cs"/>
              </a:rPr>
              <a:t>SpamList</a:t>
            </a:r>
            <a:r>
              <a:rPr lang="en-CA" sz="1200" kern="1200" dirty="0">
                <a:solidFill>
                  <a:schemeClr val="tx1"/>
                </a:solidFill>
                <a:effectLst/>
                <a:latin typeface="+mn-lt"/>
                <a:ea typeface="+mn-ea"/>
                <a:cs typeface="+mn-cs"/>
              </a:rPr>
              <a:t> and it will not take that long to crack accounts.</a:t>
            </a:r>
          </a:p>
          <a:p>
            <a:r>
              <a:rPr lang="en-US" sz="1200" kern="1200" dirty="0">
                <a:solidFill>
                  <a:schemeClr val="tx1"/>
                </a:solidFill>
                <a:effectLst/>
                <a:latin typeface="Consolas" panose="020B0609020204030204" pitchFamily="49" charset="0"/>
                <a:ea typeface="+mn-ea"/>
                <a:cs typeface="+mn-cs"/>
              </a:rPr>
              <a:t>FOR EACH password in the </a:t>
            </a:r>
            <a:r>
              <a:rPr lang="en-US" sz="1200" kern="1200" dirty="0" err="1">
                <a:solidFill>
                  <a:schemeClr val="tx1"/>
                </a:solidFill>
                <a:effectLst/>
                <a:latin typeface="Consolas" panose="020B0609020204030204" pitchFamily="49" charset="0"/>
                <a:ea typeface="+mn-ea"/>
                <a:cs typeface="+mn-cs"/>
              </a:rPr>
              <a:t>CommonPasswordsList</a:t>
            </a:r>
            <a:endParaRPr lang="en-CA" dirty="0">
              <a:latin typeface="Consolas" panose="020B0609020204030204" pitchFamily="49" charset="0"/>
            </a:endParaRPr>
          </a:p>
          <a:p>
            <a:r>
              <a:rPr lang="en-US" sz="1200" kern="1200" dirty="0">
                <a:solidFill>
                  <a:schemeClr val="tx1"/>
                </a:solidFill>
                <a:effectLst/>
                <a:latin typeface="Consolas" panose="020B0609020204030204" pitchFamily="49" charset="0"/>
                <a:ea typeface="+mn-ea"/>
                <a:cs typeface="+mn-cs"/>
              </a:rPr>
              <a:t>   FOR EACH email in the </a:t>
            </a:r>
            <a:r>
              <a:rPr lang="en-US" sz="1200" kern="1200" dirty="0" err="1">
                <a:solidFill>
                  <a:schemeClr val="tx1"/>
                </a:solidFill>
                <a:effectLst/>
                <a:latin typeface="Consolas" panose="020B0609020204030204" pitchFamily="49" charset="0"/>
                <a:ea typeface="+mn-ea"/>
                <a:cs typeface="+mn-cs"/>
              </a:rPr>
              <a:t>SpamList</a:t>
            </a:r>
            <a:endParaRPr lang="en-US" sz="1200" kern="1200" dirty="0">
              <a:solidFill>
                <a:schemeClr val="tx1"/>
              </a:solidFill>
              <a:effectLst/>
              <a:latin typeface="Consolas" panose="020B0609020204030204" pitchFamily="49" charset="0"/>
              <a:ea typeface="+mn-ea"/>
              <a:cs typeface="+mn-cs"/>
            </a:endParaRPr>
          </a:p>
          <a:p>
            <a:r>
              <a:rPr lang="en-US" sz="1200" kern="1200" dirty="0">
                <a:solidFill>
                  <a:schemeClr val="tx1"/>
                </a:solidFill>
                <a:effectLst/>
                <a:latin typeface="Consolas" panose="020B0609020204030204" pitchFamily="49" charset="0"/>
                <a:ea typeface="+mn-ea"/>
                <a:cs typeface="+mn-cs"/>
              </a:rPr>
              <a:t>      attempt to sign on to email's @domain</a:t>
            </a:r>
          </a:p>
          <a:p>
            <a:r>
              <a:rPr lang="en-US" sz="1200" kern="1200" dirty="0">
                <a:solidFill>
                  <a:schemeClr val="tx1"/>
                </a:solidFill>
                <a:effectLst/>
                <a:latin typeface="Consolas" panose="020B0609020204030204" pitchFamily="49" charset="0"/>
                <a:ea typeface="+mn-ea"/>
                <a:cs typeface="+mn-cs"/>
              </a:rPr>
              <a:t>      IF successful THEN INSERT @domain, email, and password into </a:t>
            </a:r>
            <a:r>
              <a:rPr lang="en-US" sz="1200" kern="1200" dirty="0" err="1">
                <a:solidFill>
                  <a:schemeClr val="tx1"/>
                </a:solidFill>
                <a:effectLst/>
                <a:latin typeface="Consolas" panose="020B0609020204030204" pitchFamily="49" charset="0"/>
                <a:ea typeface="+mn-ea"/>
                <a:cs typeface="+mn-cs"/>
              </a:rPr>
              <a:t>Cracked_Accounts_file</a:t>
            </a:r>
            <a:endParaRPr lang="en-US" sz="1200" kern="1200" dirty="0">
              <a:solidFill>
                <a:schemeClr val="tx1"/>
              </a:solidFill>
              <a:effectLst/>
              <a:latin typeface="Consolas" panose="020B0609020204030204" pitchFamily="49" charset="0"/>
              <a:ea typeface="+mn-ea"/>
              <a:cs typeface="+mn-cs"/>
            </a:endParaRPr>
          </a:p>
          <a:p>
            <a:r>
              <a:rPr lang="en-US" sz="1200" kern="1200" dirty="0">
                <a:solidFill>
                  <a:schemeClr val="tx1"/>
                </a:solidFill>
                <a:effectLst/>
                <a:latin typeface="Consolas" panose="020B0609020204030204" pitchFamily="49" charset="0"/>
                <a:ea typeface="+mn-ea"/>
                <a:cs typeface="+mn-cs"/>
              </a:rPr>
              <a:t>      FOR EACH website in the </a:t>
            </a:r>
            <a:r>
              <a:rPr lang="en-US" sz="1200" kern="1200" dirty="0" err="1">
                <a:solidFill>
                  <a:schemeClr val="tx1"/>
                </a:solidFill>
                <a:effectLst/>
                <a:latin typeface="Consolas" panose="020B0609020204030204" pitchFamily="49" charset="0"/>
                <a:ea typeface="+mn-ea"/>
                <a:cs typeface="+mn-cs"/>
              </a:rPr>
              <a:t>WebAccountsList</a:t>
            </a:r>
            <a:r>
              <a:rPr lang="en-US" sz="1200" kern="1200" dirty="0">
                <a:solidFill>
                  <a:schemeClr val="tx1"/>
                </a:solidFill>
                <a:effectLst/>
                <a:latin typeface="Consolas" panose="020B0609020204030204" pitchFamily="49" charset="0"/>
                <a:ea typeface="+mn-ea"/>
                <a:cs typeface="+mn-cs"/>
              </a:rPr>
              <a:t> // Apple, Amazon, eBay, PayPal, banks, credit cards, financial, investments, ecommerce, social media, online gaming</a:t>
            </a:r>
          </a:p>
          <a:p>
            <a:r>
              <a:rPr lang="en-US" sz="1200" kern="1200" dirty="0">
                <a:solidFill>
                  <a:schemeClr val="tx1"/>
                </a:solidFill>
                <a:effectLst/>
                <a:latin typeface="Consolas" panose="020B0609020204030204" pitchFamily="49" charset="0"/>
                <a:ea typeface="+mn-ea"/>
                <a:cs typeface="+mn-cs"/>
              </a:rPr>
              <a:t>         go to website's sign in page</a:t>
            </a:r>
          </a:p>
          <a:p>
            <a:r>
              <a:rPr lang="en-US" sz="1200" kern="1200" dirty="0">
                <a:solidFill>
                  <a:schemeClr val="tx1"/>
                </a:solidFill>
                <a:effectLst/>
                <a:latin typeface="Consolas" panose="020B0609020204030204" pitchFamily="49" charset="0"/>
                <a:ea typeface="+mn-ea"/>
                <a:cs typeface="+mn-cs"/>
              </a:rPr>
              <a:t>         sign on with email and password</a:t>
            </a:r>
          </a:p>
          <a:p>
            <a:r>
              <a:rPr lang="en-US" sz="1200" kern="1200" dirty="0">
                <a:solidFill>
                  <a:schemeClr val="tx1"/>
                </a:solidFill>
                <a:effectLst/>
                <a:latin typeface="Consolas" panose="020B0609020204030204" pitchFamily="49" charset="0"/>
                <a:ea typeface="+mn-ea"/>
                <a:cs typeface="+mn-cs"/>
              </a:rPr>
              <a:t>         IF successful THEN INSERT website, email, and password into </a:t>
            </a:r>
            <a:r>
              <a:rPr lang="en-US" sz="1200" kern="1200" dirty="0" err="1">
                <a:solidFill>
                  <a:schemeClr val="tx1"/>
                </a:solidFill>
                <a:effectLst/>
                <a:latin typeface="Consolas" panose="020B0609020204030204" pitchFamily="49" charset="0"/>
                <a:ea typeface="+mn-ea"/>
                <a:cs typeface="+mn-cs"/>
              </a:rPr>
              <a:t>Cracked_Accounts_file</a:t>
            </a:r>
            <a:endParaRPr lang="en-US" sz="1200" kern="1200" dirty="0">
              <a:solidFill>
                <a:schemeClr val="tx1"/>
              </a:solidFill>
              <a:effectLst/>
              <a:latin typeface="Consolas" panose="020B0609020204030204" pitchFamily="49" charset="0"/>
              <a:ea typeface="+mn-ea"/>
              <a:cs typeface="+mn-cs"/>
            </a:endParaRPr>
          </a:p>
          <a:p>
            <a:r>
              <a:rPr lang="en-CA" sz="1200" kern="1200" dirty="0">
                <a:solidFill>
                  <a:schemeClr val="tx1"/>
                </a:solidFill>
                <a:effectLst/>
                <a:latin typeface="Consolas" panose="020B0609020204030204" pitchFamily="49" charset="0"/>
                <a:ea typeface="+mn-ea"/>
                <a:cs typeface="+mn-cs"/>
              </a:rPr>
              <a:t>      END FOR </a:t>
            </a:r>
          </a:p>
          <a:p>
            <a:r>
              <a:rPr lang="en-CA" sz="1200" kern="1200" dirty="0">
                <a:solidFill>
                  <a:schemeClr val="tx1"/>
                </a:solidFill>
                <a:effectLst/>
                <a:latin typeface="Consolas" panose="020B0609020204030204" pitchFamily="49" charset="0"/>
                <a:ea typeface="+mn-ea"/>
                <a:cs typeface="+mn-cs"/>
              </a:rPr>
              <a:t>   END FOR </a:t>
            </a:r>
          </a:p>
          <a:p>
            <a:r>
              <a:rPr lang="en-CA" sz="1200" kern="1200" dirty="0">
                <a:solidFill>
                  <a:schemeClr val="tx1"/>
                </a:solidFill>
                <a:effectLst/>
                <a:latin typeface="Consolas" panose="020B0609020204030204" pitchFamily="49" charset="0"/>
                <a:ea typeface="+mn-ea"/>
                <a:cs typeface="+mn-cs"/>
              </a:rPr>
              <a:t>END FOR </a:t>
            </a:r>
          </a:p>
          <a:p>
            <a:r>
              <a:rPr lang="en-US" sz="1200" kern="1200" dirty="0">
                <a:solidFill>
                  <a:schemeClr val="tx1"/>
                </a:solidFill>
                <a:effectLst/>
                <a:latin typeface="+mn-lt"/>
                <a:ea typeface="+mn-ea"/>
                <a:cs typeface="+mn-cs"/>
              </a:rPr>
              <a:t>…and it gets much more sophisticated from there.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See https</a:t>
            </a:r>
            <a:r>
              <a:rPr lang="en-US" sz="1200" kern="1200">
                <a:solidFill>
                  <a:schemeClr val="tx1"/>
                </a:solidFill>
                <a:effectLst/>
                <a:latin typeface="+mn-lt"/>
                <a:ea typeface="+mn-ea"/>
                <a:cs typeface="+mn-cs"/>
              </a:rPr>
              <a:t>://null-byte</a:t>
            </a:r>
            <a:r>
              <a:rPr lang="en-US" sz="1200" kern="1200" dirty="0">
                <a:solidFill>
                  <a:schemeClr val="tx1"/>
                </a:solidFill>
                <a:effectLst/>
                <a:latin typeface="+mn-lt"/>
                <a:ea typeface="+mn-ea"/>
                <a:cs typeface="+mn-cs"/>
              </a:rPr>
              <a:t>.wonderhowto.com</a:t>
            </a:r>
            <a:r>
              <a:rPr lang="en-US" sz="1200" kern="1200">
                <a:solidFill>
                  <a:schemeClr val="tx1"/>
                </a:solidFill>
                <a:effectLst/>
                <a:latin typeface="+mn-lt"/>
                <a:ea typeface="+mn-ea"/>
                <a:cs typeface="+mn-cs"/>
              </a:rPr>
              <a:t>/how-to/password-cracking</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https://haveibeenpwned.com/  </a:t>
            </a:r>
            <a:r>
              <a:rPr lang="en-US" sz="1200" b="0" kern="1200" dirty="0">
                <a:solidFill>
                  <a:schemeClr val="tx1"/>
                </a:solidFill>
                <a:effectLst/>
                <a:latin typeface="+mn-lt"/>
                <a:ea typeface="+mn-ea"/>
                <a:cs typeface="+mn-cs"/>
              </a:rPr>
              <a:t>and/or  </a:t>
            </a:r>
            <a:r>
              <a:rPr lang="en-US" sz="1200" b="1" kern="1200" dirty="0">
                <a:solidFill>
                  <a:schemeClr val="tx1"/>
                </a:solidFill>
                <a:effectLst/>
                <a:latin typeface="+mn-lt"/>
                <a:ea typeface="+mn-ea"/>
                <a:cs typeface="+mn-cs"/>
              </a:rPr>
              <a:t>https://sec.hpi</a:t>
            </a:r>
            <a:r>
              <a:rPr lang="en-US" sz="1200" b="1" kern="1200">
                <a:solidFill>
                  <a:schemeClr val="tx1"/>
                </a:solidFill>
                <a:effectLst/>
                <a:latin typeface="+mn-lt"/>
                <a:ea typeface="+mn-ea"/>
                <a:cs typeface="+mn-cs"/>
              </a:rPr>
              <a:t>.uni-potsdam</a:t>
            </a:r>
            <a:r>
              <a:rPr lang="en-US" sz="1200" b="1" kern="1200" dirty="0">
                <a:solidFill>
                  <a:schemeClr val="tx1"/>
                </a:solidFill>
                <a:effectLst/>
                <a:latin typeface="+mn-lt"/>
                <a:ea typeface="+mn-ea"/>
                <a:cs typeface="+mn-cs"/>
              </a:rPr>
              <a:t>.de/ilc/search?lang=en</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see if your email is on a list of breached security.</a:t>
            </a:r>
          </a:p>
          <a:p>
            <a:endParaRPr lang="en-US" sz="1200" kern="1200" dirty="0">
              <a:solidFill>
                <a:schemeClr val="tx1"/>
              </a:solidFill>
              <a:effectLst/>
              <a:latin typeface="+mn-lt"/>
              <a:ea typeface="+mn-ea"/>
              <a:cs typeface="+mn-cs"/>
            </a:endParaRPr>
          </a:p>
          <a:p>
            <a:r>
              <a:rPr lang="en-CA" dirty="0"/>
              <a:t>o See https://pages.balabit.com/rs</a:t>
            </a:r>
            <a:r>
              <a:rPr lang="en-CA"/>
              <a:t>/855-UZV-853</a:t>
            </a:r>
            <a:r>
              <a:rPr lang="en-CA" dirty="0"/>
              <a:t>/images</a:t>
            </a:r>
            <a:r>
              <a:rPr lang="en-CA"/>
              <a:t>/Balabit-top-10-hacks</a:t>
            </a:r>
            <a:r>
              <a:rPr lang="en-CA" dirty="0"/>
              <a:t>.pdf#_ga=1.183907937.639091324.1489939037 </a:t>
            </a:r>
          </a:p>
          <a:p>
            <a:r>
              <a:rPr lang="en-CA" dirty="0"/>
              <a:t>o https://www.balabit.com/news/press</a:t>
            </a:r>
            <a:r>
              <a:rPr lang="en-CA"/>
              <a:t>/social-engineering-leads-the-top-10-list-of-most-popular-hacking-methods-balabit-survey-results-from-black-hat-usa </a:t>
            </a:r>
            <a:endParaRPr lang="en-CA" dirty="0"/>
          </a:p>
          <a:p>
            <a:r>
              <a:rPr lang="en-CA" dirty="0"/>
              <a:t>o http://www.computerweekly.com/news/4500272941</a:t>
            </a:r>
            <a:r>
              <a:rPr lang="en-CA"/>
              <a:t>/Social-engineering-is-top-hacking-method-survey-shows</a:t>
            </a:r>
            <a:endParaRPr lang="en-CA" dirty="0"/>
          </a:p>
          <a:p>
            <a:endParaRPr lang="en-US" dirty="0"/>
          </a:p>
          <a:p>
            <a:r>
              <a:rPr lang="en-CA" dirty="0"/>
              <a:t>See https://www.pcisecuritystandards.org/pci_security/educational_resources</a:t>
            </a:r>
          </a:p>
          <a:p>
            <a:r>
              <a:rPr lang="en-US" dirty="0"/>
              <a:t>https://itsupport.smu.edu.sg/hc</a:t>
            </a:r>
            <a:r>
              <a:rPr lang="en-US"/>
              <a:t>/en-us</a:t>
            </a:r>
            <a:r>
              <a:rPr lang="en-US" dirty="0"/>
              <a:t>/articles</a:t>
            </a:r>
            <a:r>
              <a:rPr lang="en-US"/>
              <a:t>/220172367-IT-Security-Incident-News</a:t>
            </a:r>
            <a:endParaRPr lang="en-US" dirty="0"/>
          </a:p>
          <a:p>
            <a:r>
              <a:rPr lang="en-US" dirty="0"/>
              <a:t>https://esupport.trendmicro.com</a:t>
            </a:r>
            <a:r>
              <a:rPr lang="en-US"/>
              <a:t>/en-us</a:t>
            </a:r>
            <a:r>
              <a:rPr lang="en-US" dirty="0"/>
              <a:t>/home/pages</a:t>
            </a:r>
            <a:r>
              <a:rPr lang="en-US"/>
              <a:t>/technical-support/internet-security-2017/1099580</a:t>
            </a:r>
            <a:r>
              <a:rPr lang="en-US" dirty="0"/>
              <a:t>.aspx</a:t>
            </a:r>
          </a:p>
          <a:p>
            <a:r>
              <a:rPr lang="en-US" dirty="0"/>
              <a:t>https://en.wikipedia.org/wiki/List_of_the_most_common_passwords</a:t>
            </a:r>
          </a:p>
          <a:p>
            <a:r>
              <a:rPr lang="en-US" dirty="0"/>
              <a:t>https://en.wikipedia.org/wiki/Password_cracking</a:t>
            </a:r>
          </a:p>
        </p:txBody>
      </p:sp>
      <p:sp>
        <p:nvSpPr>
          <p:cNvPr id="4" name="Slide Number Placeholder 3"/>
          <p:cNvSpPr>
            <a:spLocks noGrp="1"/>
          </p:cNvSpPr>
          <p:nvPr>
            <p:ph type="sldNum" sz="quarter" idx="10"/>
          </p:nvPr>
        </p:nvSpPr>
        <p:spPr/>
        <p:txBody>
          <a:bodyPr/>
          <a:lstStyle/>
          <a:p>
            <a:fld id="{6CE49CAB-11E7-4E46-B3A8-B9759289B5BF}" type="slidenum">
              <a:rPr lang="en-US" smtClean="0"/>
              <a:t>17</a:t>
            </a:fld>
            <a:endParaRPr lang="en-US"/>
          </a:p>
        </p:txBody>
      </p:sp>
    </p:spTree>
    <p:extLst>
      <p:ext uri="{BB962C8B-B14F-4D97-AF65-F5344CB8AC3E}">
        <p14:creationId xmlns:p14="http://schemas.microsoft.com/office/powerpoint/2010/main" val="1265102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Forgot your password? You get the message </a:t>
            </a:r>
            <a:r>
              <a:rPr lang="en-CA" dirty="0"/>
              <a:t>"Your password is incorrect. Please try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CA" dirty="0"/>
              <a:t>o make your password "incorrect" and you will always be reminded what it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No more hints </a:t>
            </a:r>
            <a:r>
              <a:rPr lang="en-CA" sz="1200" b="1" i="0" kern="1200">
                <a:solidFill>
                  <a:schemeClr val="tx1"/>
                </a:solidFill>
                <a:effectLst/>
                <a:latin typeface="+mn-lt"/>
                <a:ea typeface="+mn-ea"/>
                <a:cs typeface="+mn-cs"/>
              </a:rPr>
              <a:t>and knowledge-based </a:t>
            </a:r>
            <a:r>
              <a:rPr lang="en-CA" sz="1200" b="1" i="0" kern="1200" dirty="0">
                <a:solidFill>
                  <a:schemeClr val="tx1"/>
                </a:solidFill>
                <a:effectLst/>
                <a:latin typeface="+mn-lt"/>
                <a:ea typeface="+mn-ea"/>
                <a:cs typeface="+mn-cs"/>
              </a:rPr>
              <a:t>authentication</a:t>
            </a: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a:solidFill>
                  <a:schemeClr val="tx1"/>
                </a:solidFill>
                <a:effectLst/>
                <a:latin typeface="+mn-lt"/>
                <a:ea typeface="+mn-ea"/>
                <a:cs typeface="+mn-cs"/>
              </a:rPr>
              <a:t>Knowledge-based </a:t>
            </a:r>
            <a:r>
              <a:rPr lang="en-CA" sz="1200" b="0" i="0" kern="1200" dirty="0">
                <a:solidFill>
                  <a:schemeClr val="tx1"/>
                </a:solidFill>
                <a:effectLst/>
                <a:latin typeface="+mn-lt"/>
                <a:ea typeface="+mn-ea"/>
                <a:cs typeface="+mn-cs"/>
              </a:rPr>
              <a:t>authentication (KBA), sometimes referred to as “security questions”, is no longer recognized as an acceptable authenticator by </a:t>
            </a:r>
            <a:r>
              <a:rPr lang="en-CA" sz="1200" b="0" i="0" kern="1200">
                <a:solidFill>
                  <a:schemeClr val="tx1"/>
                </a:solidFill>
                <a:effectLst/>
                <a:latin typeface="+mn-lt"/>
                <a:ea typeface="+mn-ea"/>
                <a:cs typeface="+mn-cs"/>
              </a:rPr>
              <a:t>SP 800-63</a:t>
            </a:r>
            <a:r>
              <a:rPr lang="en-CA" sz="1200" b="0" i="0" kern="1200" dirty="0">
                <a:solidFill>
                  <a:schemeClr val="tx1"/>
                </a:solidFill>
                <a:effectLst/>
                <a:latin typeface="+mn-lt"/>
                <a:ea typeface="+mn-ea"/>
                <a:cs typeface="+mn-cs"/>
              </a:rPr>
              <a:t>. See</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National Institute of Standards and Technology </a:t>
            </a:r>
            <a:r>
              <a:rPr lang="en-CA" sz="1200" b="1" i="0" kern="1200" dirty="0">
                <a:solidFill>
                  <a:schemeClr val="tx1"/>
                </a:solidFill>
                <a:effectLst/>
                <a:latin typeface="+mn-lt"/>
                <a:ea typeface="+mn-ea"/>
                <a:cs typeface="+mn-cs"/>
              </a:rPr>
              <a:t>NIST Special </a:t>
            </a:r>
            <a:r>
              <a:rPr lang="en-CA" sz="1200" b="1" i="0" kern="1200">
                <a:solidFill>
                  <a:schemeClr val="tx1"/>
                </a:solidFill>
                <a:effectLst/>
                <a:latin typeface="+mn-lt"/>
                <a:ea typeface="+mn-ea"/>
                <a:cs typeface="+mn-cs"/>
              </a:rPr>
              <a:t>Publication 800-63</a:t>
            </a:r>
            <a:r>
              <a:rPr lang="en-CA" sz="1200" b="1" i="0" kern="1200" dirty="0">
                <a:solidFill>
                  <a:schemeClr val="tx1"/>
                </a:solidFill>
                <a:effectLst/>
                <a:latin typeface="+mn-lt"/>
                <a:ea typeface="+mn-ea"/>
                <a:cs typeface="+mn-cs"/>
              </a:rPr>
              <a:t>: Digital Identity Guidelines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Answering security questions is how Hollywood actress Jennifer Lawrence’s account was cracked. </a:t>
            </a:r>
            <a:r>
              <a:rPr lang="en-US" dirty="0"/>
              <a:t>Security questions are much easier to hack than passwords. </a:t>
            </a:r>
            <a:r>
              <a:rPr lang="en-US" b="1" dirty="0"/>
              <a:t>Security questions </a:t>
            </a:r>
            <a:r>
              <a:rPr lang="en-US" dirty="0"/>
              <a:t>are now considered </a:t>
            </a:r>
            <a:r>
              <a:rPr lang="en-US" b="1" dirty="0"/>
              <a:t>security holes </a:t>
            </a:r>
            <a:r>
              <a:rPr lang="en-US" dirty="0"/>
              <a:t>by most security experts.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Defence: use a truly random phrase as a security answer and use that answer regardless of the question. The phrase should be </a:t>
            </a:r>
            <a:r>
              <a:rPr lang="en-CA" i="1" dirty="0"/>
              <a:t>at least</a:t>
            </a:r>
            <a:r>
              <a:rPr lang="en-CA" i="0" dirty="0"/>
              <a:t> 12 characters long to help avoid cracking and never actually </a:t>
            </a:r>
            <a:r>
              <a:rPr lang="en-CA" i="1" dirty="0"/>
              <a:t>be</a:t>
            </a:r>
            <a:r>
              <a:rPr lang="en-CA" i="0" dirty="0"/>
              <a:t> an answer to any security question. </a:t>
            </a:r>
            <a:r>
              <a:rPr lang="en-CA" sz="1200" b="0" i="0" kern="1200" dirty="0">
                <a:solidFill>
                  <a:schemeClr val="tx1"/>
                </a:solidFill>
                <a:effectLst/>
                <a:latin typeface="+mn-lt"/>
                <a:ea typeface="+mn-ea"/>
                <a:cs typeface="+mn-cs"/>
              </a:rPr>
              <a:t>Mother's maiden name? Answer </a:t>
            </a:r>
            <a:r>
              <a:rPr lang="en-CA" i="0" dirty="0"/>
              <a:t>“CP4P is great.” or generate a </a:t>
            </a:r>
            <a:r>
              <a:rPr lang="en-CA" i="0" dirty="0" err="1"/>
              <a:t>Diceware</a:t>
            </a:r>
            <a:r>
              <a:rPr lang="en-CA" i="0" dirty="0"/>
              <a:t> phrase (later in slide deck) or use a classic Canadian phrase as an answer: "double </a:t>
            </a:r>
            <a:r>
              <a:rPr lang="en-CA" i="0" dirty="0" err="1"/>
              <a:t>double</a:t>
            </a:r>
            <a:r>
              <a:rPr lang="en-CA" i="0" dirty="0"/>
              <a:t>“, "cold enough for you?”, "How's it </a:t>
            </a:r>
            <a:r>
              <a:rPr lang="en-CA" i="0" dirty="0" err="1"/>
              <a:t>goin</a:t>
            </a:r>
            <a:r>
              <a:rPr lang="en-CA" i="0" dirty="0"/>
              <a:t>', eh?", "take off, eh?"</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https://www.theatlantic.com/technology/archive/2012/08</a:t>
            </a:r>
            <a:r>
              <a:rPr lang="en-CA"/>
              <a:t>/security-questions-the-biggest-joke-in-online-identity-verification</a:t>
            </a:r>
            <a:r>
              <a:rPr lang="en-CA" dirty="0"/>
              <a:t>/260835/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If a service sends you </a:t>
            </a:r>
            <a:r>
              <a:rPr lang="en-US" i="1" dirty="0"/>
              <a:t>your</a:t>
            </a:r>
            <a:r>
              <a:rPr lang="en-US" dirty="0"/>
              <a:t> password in plain text, either it is stored in plain text or with a reversible encryption. That’s a bad thing and too many sites still do this. It is attributable only to laziness and careless IT. What follows on the next slide is how you should do it.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Note that some sites will send you a temporary password; if done well, their system stored that temporary password properly </a:t>
            </a:r>
            <a:r>
              <a:rPr lang="en-US" i="1" dirty="0"/>
              <a:t>and </a:t>
            </a:r>
            <a:r>
              <a:rPr lang="en-US" dirty="0"/>
              <a:t>flagged it as expired; you will sign on with the temporary and the host system will insist you change it before allowing you to continue.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e.g. https://excal.on.ca</a:t>
            </a:r>
            <a:r>
              <a:rPr lang="en-US"/>
              <a:t>/tixhub-in-plaintext</a:t>
            </a:r>
            <a:r>
              <a:rPr lang="en-US" dirty="0"/>
              <a:t>/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http://plaintextoffenders.com/</a:t>
            </a:r>
          </a:p>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https://krebsonsecurity.com/2019/03</a:t>
            </a:r>
            <a:r>
              <a:rPr lang="en-US"/>
              <a:t>/</a:t>
            </a:r>
            <a:r>
              <a:rPr lang="en-US" b="1"/>
              <a:t>facebook-stored-hundreds-of-millions-of-user-passwords-in-plain-text-for-years</a:t>
            </a:r>
            <a:r>
              <a:rPr lang="en-US" b="1" dirty="0"/>
              <a:t>/</a:t>
            </a:r>
          </a:p>
        </p:txBody>
      </p:sp>
      <p:sp>
        <p:nvSpPr>
          <p:cNvPr id="4" name="Slide Number Placeholder 3"/>
          <p:cNvSpPr>
            <a:spLocks noGrp="1"/>
          </p:cNvSpPr>
          <p:nvPr>
            <p:ph type="sldNum" sz="quarter" idx="10"/>
          </p:nvPr>
        </p:nvSpPr>
        <p:spPr/>
        <p:txBody>
          <a:bodyPr/>
          <a:lstStyle/>
          <a:p>
            <a:fld id="{6CE49CAB-11E7-4E46-B3A8-B9759289B5BF}" type="slidenum">
              <a:rPr lang="en-US" smtClean="0"/>
              <a:t>18</a:t>
            </a:fld>
            <a:endParaRPr lang="en-US"/>
          </a:p>
        </p:txBody>
      </p:sp>
    </p:spTree>
    <p:extLst>
      <p:ext uri="{BB962C8B-B14F-4D97-AF65-F5344CB8AC3E}">
        <p14:creationId xmlns:p14="http://schemas.microsoft.com/office/powerpoint/2010/main" val="1755393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sz="1200" b="0" i="0" kern="1200" dirty="0">
                <a:solidFill>
                  <a:schemeClr val="tx1"/>
                </a:solidFill>
                <a:effectLst/>
                <a:latin typeface="+mn-lt"/>
                <a:ea typeface="+mn-ea"/>
                <a:cs typeface="+mn-cs"/>
              </a:rPr>
              <a:t>Tech background: </a:t>
            </a:r>
            <a:r>
              <a:rPr lang="en-CA" dirty="0"/>
              <a:t>Hashing encodes passwords to hide their length and value; it is </a:t>
            </a:r>
            <a:r>
              <a:rPr lang="en-CA"/>
              <a:t>a one-way </a:t>
            </a:r>
            <a:r>
              <a:rPr lang="en-CA" dirty="0"/>
              <a:t>function and is very difficult to reverse. </a:t>
            </a:r>
            <a:r>
              <a:rPr lang="en-CA" sz="1200" b="0" i="0" kern="1200" dirty="0">
                <a:solidFill>
                  <a:schemeClr val="tx1"/>
                </a:solidFill>
                <a:effectLst/>
                <a:latin typeface="+mn-lt"/>
                <a:ea typeface="+mn-ea"/>
                <a:cs typeface="+mn-cs"/>
              </a:rPr>
              <a:t>The only way to discover the original data is to hash all possible inputs and check for a match to the stored hash; this is known as </a:t>
            </a:r>
            <a:r>
              <a:rPr lang="en-CA" sz="1200" b="0" i="0" kern="1200">
                <a:solidFill>
                  <a:schemeClr val="tx1"/>
                </a:solidFill>
                <a:effectLst/>
                <a:latin typeface="+mn-lt"/>
                <a:ea typeface="+mn-ea"/>
                <a:cs typeface="+mn-cs"/>
              </a:rPr>
              <a:t>a brute-force </a:t>
            </a:r>
            <a:r>
              <a:rPr lang="en-CA" sz="1200" b="0" i="0" kern="1200" dirty="0">
                <a:solidFill>
                  <a:schemeClr val="tx1"/>
                </a:solidFill>
                <a:effectLst/>
                <a:latin typeface="+mn-lt"/>
                <a:ea typeface="+mn-ea"/>
                <a:cs typeface="+mn-cs"/>
              </a:rPr>
              <a:t>crack and is “computationally expensive”.</a:t>
            </a:r>
            <a:endParaRPr lang="en-CA" dirty="0"/>
          </a:p>
          <a:p>
            <a:pPr fontAlgn="base"/>
            <a:endParaRPr lang="en-CA" sz="1200" b="0" i="0" kern="1200" dirty="0">
              <a:solidFill>
                <a:schemeClr val="tx1"/>
              </a:solidFill>
              <a:effectLst/>
              <a:latin typeface="+mn-lt"/>
              <a:ea typeface="+mn-ea"/>
              <a:cs typeface="+mn-cs"/>
            </a:endParaRPr>
          </a:p>
          <a:p>
            <a:pPr fontAlgn="base"/>
            <a:r>
              <a:rPr lang="en-CA" sz="1200" b="0" i="0" kern="1200">
                <a:solidFill>
                  <a:schemeClr val="tx1"/>
                </a:solidFill>
                <a:effectLst/>
                <a:latin typeface="+mn-lt"/>
                <a:ea typeface="+mn-ea"/>
                <a:cs typeface="+mn-cs"/>
              </a:rPr>
              <a:t>A crypto-hash </a:t>
            </a:r>
            <a:r>
              <a:rPr lang="en-CA" sz="1200" b="0" i="0" kern="1200" dirty="0">
                <a:solidFill>
                  <a:schemeClr val="tx1"/>
                </a:solidFill>
                <a:effectLst/>
                <a:latin typeface="+mn-lt"/>
                <a:ea typeface="+mn-ea"/>
                <a:cs typeface="+mn-cs"/>
              </a:rPr>
              <a:t>“is a mathematical algorithm that maps data of arbitrary size to a bit string of a fixed size (a hash function) which is designed to also be </a:t>
            </a:r>
            <a:r>
              <a:rPr lang="en-CA" sz="1200" b="0" i="0" kern="1200">
                <a:solidFill>
                  <a:schemeClr val="tx1"/>
                </a:solidFill>
                <a:effectLst/>
                <a:latin typeface="+mn-lt"/>
                <a:ea typeface="+mn-ea"/>
                <a:cs typeface="+mn-cs"/>
              </a:rPr>
              <a:t>a one-way </a:t>
            </a:r>
            <a:r>
              <a:rPr lang="en-CA" sz="1200" b="0" i="0" kern="1200" dirty="0">
                <a:solidFill>
                  <a:schemeClr val="tx1"/>
                </a:solidFill>
                <a:effectLst/>
                <a:latin typeface="+mn-lt"/>
                <a:ea typeface="+mn-ea"/>
                <a:cs typeface="+mn-cs"/>
              </a:rPr>
              <a:t>function (the crypto aspect), that is, a function which is infeasible to invert.”</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a:t>
            </a:r>
            <a:r>
              <a:rPr lang="en-CA" sz="1200" b="0" i="0" kern="1200" dirty="0" err="1">
                <a:solidFill>
                  <a:schemeClr val="tx1"/>
                </a:solidFill>
                <a:effectLst/>
                <a:latin typeface="+mn-lt"/>
                <a:ea typeface="+mn-ea"/>
                <a:cs typeface="+mn-cs"/>
              </a:rPr>
              <a:t>tep</a:t>
            </a:r>
            <a:r>
              <a:rPr lang="en-CA" sz="1200" b="0" i="0" kern="1200" dirty="0">
                <a:solidFill>
                  <a:schemeClr val="tx1"/>
                </a:solidFill>
                <a:effectLst/>
                <a:latin typeface="+mn-lt"/>
                <a:ea typeface="+mn-ea"/>
                <a:cs typeface="+mn-cs"/>
              </a:rPr>
              <a:t> 0: validate </a:t>
            </a:r>
            <a:r>
              <a:rPr lang="en-CA" sz="1200" b="0" i="0" kern="1200" dirty="0" err="1">
                <a:solidFill>
                  <a:schemeClr val="tx1"/>
                </a:solidFill>
                <a:effectLst/>
                <a:latin typeface="+mn-lt"/>
                <a:ea typeface="+mn-ea"/>
                <a:cs typeface="+mn-cs"/>
              </a:rPr>
              <a:t>UserID</a:t>
            </a:r>
            <a:r>
              <a:rPr lang="en-CA" sz="1200" b="0" i="0" kern="1200" dirty="0">
                <a:solidFill>
                  <a:schemeClr val="tx1"/>
                </a:solidFill>
                <a:effectLst/>
                <a:latin typeface="+mn-lt"/>
                <a:ea typeface="+mn-ea"/>
                <a:cs typeface="+mn-cs"/>
              </a:rPr>
              <a:t> is not already in User DB. Additional edits usually done for form and content, e.g. it looks like an email address, or better, it does not look like an email address (see later slide about this)</a:t>
            </a:r>
          </a:p>
          <a:p>
            <a:pPr fontAlgn="base"/>
            <a:r>
              <a:rPr lang="en-CA" sz="1200" b="0" i="0" kern="1200" dirty="0">
                <a:solidFill>
                  <a:schemeClr val="tx1"/>
                </a:solidFill>
                <a:effectLst/>
                <a:latin typeface="+mn-lt"/>
                <a:ea typeface="+mn-ea"/>
                <a:cs typeface="+mn-cs"/>
              </a:rPr>
              <a:t>Step 1: Generate random text string called a “salt”, unique for every user. Get </a:t>
            </a:r>
            <a:r>
              <a:rPr lang="en-CA" sz="1200" b="0" i="0" kern="1200" dirty="0" err="1">
                <a:solidFill>
                  <a:schemeClr val="tx1"/>
                </a:solidFill>
                <a:effectLst/>
                <a:latin typeface="+mn-lt"/>
                <a:ea typeface="+mn-ea"/>
                <a:cs typeface="+mn-cs"/>
              </a:rPr>
              <a:t>pwd</a:t>
            </a:r>
            <a:r>
              <a:rPr lang="en-CA" sz="1200" b="0" i="0" kern="1200" dirty="0">
                <a:solidFill>
                  <a:schemeClr val="tx1"/>
                </a:solidFill>
                <a:effectLst/>
                <a:latin typeface="+mn-lt"/>
                <a:ea typeface="+mn-ea"/>
                <a:cs typeface="+mn-cs"/>
              </a:rPr>
              <a:t> from web form submit over HTTPS encrypted connection.</a:t>
            </a:r>
          </a:p>
          <a:p>
            <a:pPr fontAlgn="base"/>
            <a:r>
              <a:rPr lang="en-CA" sz="1200" b="0" i="0" kern="1200" dirty="0">
                <a:solidFill>
                  <a:schemeClr val="tx1"/>
                </a:solidFill>
                <a:effectLst/>
                <a:latin typeface="+mn-lt"/>
                <a:ea typeface="+mn-ea"/>
                <a:cs typeface="+mn-cs"/>
              </a:rPr>
              <a:t>Step 2: Generate hash values from the </a:t>
            </a:r>
            <a:r>
              <a:rPr lang="en-CA" sz="1200" b="1" i="0" kern="1200" dirty="0">
                <a:solidFill>
                  <a:schemeClr val="tx1"/>
                </a:solidFill>
                <a:effectLst/>
                <a:latin typeface="+mn-lt"/>
                <a:ea typeface="+mn-ea"/>
                <a:cs typeface="+mn-cs"/>
              </a:rPr>
              <a:t>plain text password</a:t>
            </a:r>
            <a:r>
              <a:rPr lang="en-CA" sz="1200" b="0" i="0" kern="1200" dirty="0">
                <a:solidFill>
                  <a:schemeClr val="tx1"/>
                </a:solidFill>
                <a:effectLst/>
                <a:latin typeface="+mn-lt"/>
                <a:ea typeface="+mn-ea"/>
                <a:cs typeface="+mn-cs"/>
              </a:rPr>
              <a:t> and </a:t>
            </a:r>
            <a:r>
              <a:rPr lang="en-CA" sz="1200" b="1" i="0" kern="1200" dirty="0">
                <a:solidFill>
                  <a:schemeClr val="tx1"/>
                </a:solidFill>
                <a:effectLst/>
                <a:latin typeface="+mn-lt"/>
                <a:ea typeface="+mn-ea"/>
                <a:cs typeface="+mn-cs"/>
              </a:rPr>
              <a:t>the salt</a:t>
            </a:r>
            <a:r>
              <a:rPr lang="en-CA" sz="1200" b="0" i="0" kern="1200" dirty="0">
                <a:solidFill>
                  <a:schemeClr val="tx1"/>
                </a:solidFill>
                <a:effectLst/>
                <a:latin typeface="+mn-lt"/>
                <a:ea typeface="+mn-ea"/>
                <a:cs typeface="+mn-cs"/>
              </a:rPr>
              <a:t>. The hashed salt will be stored in the database (DB) for validating the password in future (at login).</a:t>
            </a:r>
          </a:p>
          <a:p>
            <a:pPr marL="0" marR="0" lvl="0" indent="0" algn="l" defTabSz="914400" rtl="0" eaLnBrk="1" fontAlgn="base"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N.B. </a:t>
            </a:r>
            <a:r>
              <a:rPr lang="en-CA" sz="1200" b="0" i="0" kern="1200" dirty="0">
                <a:solidFill>
                  <a:schemeClr val="tx1"/>
                </a:solidFill>
                <a:effectLst/>
                <a:latin typeface="+mn-lt"/>
                <a:ea typeface="+mn-ea"/>
                <a:cs typeface="+mn-cs"/>
              </a:rPr>
              <a:t>set the </a:t>
            </a:r>
            <a:r>
              <a:rPr lang="en-CA" sz="1200" b="1" i="0" kern="1200" dirty="0">
                <a:solidFill>
                  <a:schemeClr val="tx1"/>
                </a:solidFill>
                <a:effectLst/>
                <a:latin typeface="+mn-lt"/>
                <a:ea typeface="+mn-ea"/>
                <a:cs typeface="+mn-cs"/>
              </a:rPr>
              <a:t>plain text password</a:t>
            </a:r>
            <a:r>
              <a:rPr lang="en-CA" sz="1200" b="0" i="0" kern="1200" dirty="0">
                <a:solidFill>
                  <a:schemeClr val="tx1"/>
                </a:solidFill>
                <a:effectLst/>
                <a:latin typeface="+mn-lt"/>
                <a:ea typeface="+mn-ea"/>
                <a:cs typeface="+mn-cs"/>
              </a:rPr>
              <a:t> variable to blanks ASAP in the sequential logic. This will overwrite the plain text password in memory guarding against exploits such as Heartbleed, Spectre and Meltdown. If all programmers had done this, these exploits would have been less of a problem.</a:t>
            </a:r>
          </a:p>
          <a:p>
            <a:pPr fontAlgn="base"/>
            <a:r>
              <a:rPr lang="en-CA" sz="1200" b="0" i="0" kern="1200" dirty="0">
                <a:solidFill>
                  <a:schemeClr val="tx1"/>
                </a:solidFill>
                <a:effectLst/>
                <a:latin typeface="+mn-lt"/>
                <a:ea typeface="+mn-ea"/>
                <a:cs typeface="+mn-cs"/>
              </a:rPr>
              <a:t>Step 3: Generate hash value of the concatenated hashes from the previous step. This is the final password hash that will be stored in the database (DB). Rehash thousands of times. LastPass does this 100,100 times on the client side before sending it to the server which does it again. </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https://en.wikipedia.org/wiki/Key_stretching</a:t>
            </a:r>
          </a:p>
          <a:p>
            <a:r>
              <a:rPr lang="en-CA" dirty="0"/>
              <a:t>https://nakedsecurity.sophos.com/2013/11/20</a:t>
            </a:r>
            <a:r>
              <a:rPr lang="en-CA"/>
              <a:t>/serious-security-how-to-store-your-users-passwords-safely</a:t>
            </a:r>
            <a:r>
              <a:rPr lang="en-CA" dirty="0"/>
              <a:t>/ </a:t>
            </a:r>
          </a:p>
          <a:p>
            <a:pPr marL="0" marR="0" lvl="0" indent="0" algn="l" defTabSz="914400" rtl="0" eaLnBrk="1" fontAlgn="base"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Image source is https://invoicebus.com/garage</a:t>
            </a:r>
            <a:r>
              <a:rPr lang="en-CA" sz="1200" b="0" i="0" kern="1200">
                <a:solidFill>
                  <a:schemeClr val="tx1"/>
                </a:solidFill>
                <a:effectLst/>
                <a:latin typeface="+mn-lt"/>
                <a:ea typeface="+mn-ea"/>
                <a:cs typeface="+mn-cs"/>
              </a:rPr>
              <a:t>/sleep-tight-your-data-is-secure-part-2</a:t>
            </a:r>
            <a:r>
              <a:rPr lang="en-CA" sz="1200" b="0" i="0" kern="1200" dirty="0">
                <a:solidFill>
                  <a:schemeClr val="tx1"/>
                </a:solidFill>
                <a:effectLst/>
                <a:latin typeface="+mn-lt"/>
                <a:ea typeface="+mn-ea"/>
                <a:cs typeface="+mn-cs"/>
              </a:rPr>
              <a:t>/</a:t>
            </a:r>
          </a:p>
          <a:p>
            <a:pPr marL="0" marR="0" lvl="0" indent="0" algn="l" defTabSz="914400" rtl="0" eaLnBrk="1" fontAlgn="base" latinLnBrk="0" hangingPunct="1">
              <a:lnSpc>
                <a:spcPct val="100000"/>
              </a:lnSpc>
              <a:spcBef>
                <a:spcPts val="0"/>
              </a:spcBef>
              <a:spcAft>
                <a:spcPts val="0"/>
              </a:spcAft>
              <a:buClrTx/>
              <a:buSzTx/>
              <a:buFontTx/>
              <a:buNone/>
              <a:tabLst/>
              <a:defRPr/>
            </a:pPr>
            <a:r>
              <a:rPr lang="en-CA" dirty="0"/>
              <a:t>http://lifehacker.com/5919918</a:t>
            </a:r>
            <a:r>
              <a:rPr lang="en-CA"/>
              <a:t>/how-your-passwords-are-stored-on-the-internet-and-when-your-password-strength-doesnt-matter</a:t>
            </a:r>
            <a:endParaRPr lang="en-CA" dirty="0"/>
          </a:p>
          <a:p>
            <a:pPr fontAlgn="base"/>
            <a:r>
              <a:rPr lang="en-CA" sz="1200" b="0" i="0" kern="1200" dirty="0">
                <a:solidFill>
                  <a:schemeClr val="tx1"/>
                </a:solidFill>
                <a:effectLst/>
                <a:latin typeface="+mn-lt"/>
                <a:ea typeface="+mn-ea"/>
                <a:cs typeface="+mn-cs"/>
              </a:rPr>
              <a:t>For a hashing example and explanation, see https://md5hashing.net/hash</a:t>
            </a:r>
          </a:p>
          <a:p>
            <a:pPr fontAlgn="base"/>
            <a:r>
              <a:rPr lang="en-CA" sz="1200" b="0" i="0" kern="1200" dirty="0">
                <a:solidFill>
                  <a:schemeClr val="tx1"/>
                </a:solidFill>
                <a:effectLst/>
                <a:latin typeface="+mn-lt"/>
                <a:ea typeface="+mn-ea"/>
                <a:cs typeface="+mn-cs"/>
              </a:rPr>
              <a:t>https://en.wikipedia.org/wiki/Cryptographic_hash_function</a:t>
            </a:r>
          </a:p>
          <a:p>
            <a:endParaRPr lang="en-CA" dirty="0"/>
          </a:p>
          <a:p>
            <a:r>
              <a:rPr lang="en-CA" dirty="0"/>
              <a:t>https://nakedsecurity.sophos.com/2013/11/04</a:t>
            </a:r>
            <a:r>
              <a:rPr lang="en-CA"/>
              <a:t>/anatomy-of-a-password-disaster-adobes-giant-sized-cryptographic-blunder</a:t>
            </a:r>
            <a:r>
              <a:rPr lang="en-CA" dirty="0"/>
              <a:t>/</a:t>
            </a:r>
          </a:p>
          <a:p>
            <a:r>
              <a:rPr lang="en-CA" dirty="0"/>
              <a:t>https://en.wikipedia.org/wiki/Password_Hashing_Competition</a:t>
            </a:r>
          </a:p>
        </p:txBody>
      </p:sp>
      <p:sp>
        <p:nvSpPr>
          <p:cNvPr id="4" name="Slide Number Placeholder 3"/>
          <p:cNvSpPr>
            <a:spLocks noGrp="1"/>
          </p:cNvSpPr>
          <p:nvPr>
            <p:ph type="sldNum" sz="quarter" idx="10"/>
          </p:nvPr>
        </p:nvSpPr>
        <p:spPr/>
        <p:txBody>
          <a:bodyPr/>
          <a:lstStyle/>
          <a:p>
            <a:fld id="{6CE49CAB-11E7-4E46-B3A8-B9759289B5BF}" type="slidenum">
              <a:rPr lang="en-US" smtClean="0"/>
              <a:t>19</a:t>
            </a:fld>
            <a:endParaRPr lang="en-US"/>
          </a:p>
        </p:txBody>
      </p:sp>
    </p:spTree>
    <p:extLst>
      <p:ext uri="{BB962C8B-B14F-4D97-AF65-F5344CB8AC3E}">
        <p14:creationId xmlns:p14="http://schemas.microsoft.com/office/powerpoint/2010/main" val="122995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2</a:t>
            </a:fld>
            <a:endParaRPr lang="en-US"/>
          </a:p>
        </p:txBody>
      </p:sp>
    </p:spTree>
    <p:extLst>
      <p:ext uri="{BB962C8B-B14F-4D97-AF65-F5344CB8AC3E}">
        <p14:creationId xmlns:p14="http://schemas.microsoft.com/office/powerpoint/2010/main" val="2239430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Image source is https://invoicebus.com/garage</a:t>
            </a:r>
            <a:r>
              <a:rPr lang="en-CA" sz="1200" b="0" i="0" kern="1200">
                <a:solidFill>
                  <a:schemeClr val="tx1"/>
                </a:solidFill>
                <a:effectLst/>
                <a:latin typeface="+mn-lt"/>
                <a:ea typeface="+mn-ea"/>
                <a:cs typeface="+mn-cs"/>
              </a:rPr>
              <a:t>/sleep-tight-your-data-is-secure-part-2</a:t>
            </a:r>
            <a:r>
              <a:rPr lang="en-CA" sz="1200" b="0" i="0" kern="1200" dirty="0">
                <a:solidFill>
                  <a:schemeClr val="tx1"/>
                </a:solidFill>
                <a:effectLst/>
                <a:latin typeface="+mn-lt"/>
                <a:ea typeface="+mn-ea"/>
                <a:cs typeface="+mn-cs"/>
              </a:rPr>
              <a:t>/</a:t>
            </a:r>
          </a:p>
          <a:p>
            <a:pPr fontAlgn="base"/>
            <a:endParaRPr lang="en-CA"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a:t>
            </a:r>
            <a:r>
              <a:rPr lang="en-CA" sz="1200" b="0" i="0" kern="1200" dirty="0" err="1">
                <a:solidFill>
                  <a:schemeClr val="tx1"/>
                </a:solidFill>
                <a:effectLst/>
                <a:latin typeface="+mn-lt"/>
                <a:ea typeface="+mn-ea"/>
                <a:cs typeface="+mn-cs"/>
              </a:rPr>
              <a:t>tep</a:t>
            </a:r>
            <a:r>
              <a:rPr lang="en-CA" sz="1200" b="0" i="0" kern="1200" dirty="0">
                <a:solidFill>
                  <a:schemeClr val="tx1"/>
                </a:solidFill>
                <a:effectLst/>
                <a:latin typeface="+mn-lt"/>
                <a:ea typeface="+mn-ea"/>
                <a:cs typeface="+mn-cs"/>
              </a:rPr>
              <a:t> 1a: Look up </a:t>
            </a:r>
            <a:r>
              <a:rPr lang="en-CA" sz="1200" b="0" i="0" kern="1200" dirty="0" err="1">
                <a:solidFill>
                  <a:schemeClr val="tx1"/>
                </a:solidFill>
                <a:effectLst/>
                <a:latin typeface="+mn-lt"/>
                <a:ea typeface="+mn-ea"/>
                <a:cs typeface="+mn-cs"/>
              </a:rPr>
              <a:t>UserID</a:t>
            </a:r>
            <a:r>
              <a:rPr lang="en-CA" sz="1200" b="0" i="0" kern="1200" dirty="0">
                <a:solidFill>
                  <a:schemeClr val="tx1"/>
                </a:solidFill>
                <a:effectLst/>
                <a:latin typeface="+mn-lt"/>
                <a:ea typeface="+mn-ea"/>
                <a:cs typeface="+mn-cs"/>
              </a:rPr>
              <a:t> in User DB. Get the user’s </a:t>
            </a:r>
            <a:r>
              <a:rPr lang="en-CA" sz="1200" b="0" i="0" kern="1200" dirty="0" err="1">
                <a:solidFill>
                  <a:schemeClr val="tx1"/>
                </a:solidFill>
                <a:effectLst/>
                <a:latin typeface="+mn-lt"/>
                <a:ea typeface="+mn-ea"/>
                <a:cs typeface="+mn-cs"/>
              </a:rPr>
              <a:t>SaltHash</a:t>
            </a:r>
            <a:r>
              <a:rPr lang="en-CA" sz="1200" b="0" i="0" kern="1200" dirty="0">
                <a:solidFill>
                  <a:schemeClr val="tx1"/>
                </a:solidFill>
                <a:effectLst/>
                <a:latin typeface="+mn-lt"/>
                <a:ea typeface="+mn-ea"/>
                <a:cs typeface="+mn-cs"/>
              </a:rPr>
              <a:t>.</a:t>
            </a:r>
          </a:p>
          <a:p>
            <a:pPr fontAlgn="base"/>
            <a:r>
              <a:rPr lang="en-CA" sz="1200" b="0" i="0" kern="1200" dirty="0">
                <a:solidFill>
                  <a:schemeClr val="tx1"/>
                </a:solidFill>
                <a:effectLst/>
                <a:latin typeface="+mn-lt"/>
                <a:ea typeface="+mn-ea"/>
                <a:cs typeface="+mn-cs"/>
              </a:rPr>
              <a:t>Step 1b: Generate hash value for submitted plain text password.</a:t>
            </a:r>
          </a:p>
          <a:p>
            <a:pPr marL="0" marR="0" lvl="0" indent="0" algn="l" defTabSz="914400" rtl="0" eaLnBrk="1" fontAlgn="base"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N.B. </a:t>
            </a:r>
            <a:r>
              <a:rPr lang="en-CA" sz="1200" b="0" i="0" kern="1200" dirty="0">
                <a:solidFill>
                  <a:schemeClr val="tx1"/>
                </a:solidFill>
                <a:effectLst/>
                <a:latin typeface="+mn-lt"/>
                <a:ea typeface="+mn-ea"/>
                <a:cs typeface="+mn-cs"/>
              </a:rPr>
              <a:t>set the </a:t>
            </a:r>
            <a:r>
              <a:rPr lang="en-CA" sz="1200" b="1" i="0" kern="1200" dirty="0">
                <a:solidFill>
                  <a:schemeClr val="tx1"/>
                </a:solidFill>
                <a:effectLst/>
                <a:latin typeface="+mn-lt"/>
                <a:ea typeface="+mn-ea"/>
                <a:cs typeface="+mn-cs"/>
              </a:rPr>
              <a:t>plain text password</a:t>
            </a:r>
            <a:r>
              <a:rPr lang="en-CA" sz="1200" b="0" i="0" kern="1200" dirty="0">
                <a:solidFill>
                  <a:schemeClr val="tx1"/>
                </a:solidFill>
                <a:effectLst/>
                <a:latin typeface="+mn-lt"/>
                <a:ea typeface="+mn-ea"/>
                <a:cs typeface="+mn-cs"/>
              </a:rPr>
              <a:t> variable to blanks ASAP in the sequential logic. This will overwrite the password in memory guarding against exploits such as Spectre and Meltdown. If all programmers had done this, the Heartbleed bug would have been less of a problem.</a:t>
            </a:r>
          </a:p>
          <a:p>
            <a:pPr fontAlgn="base"/>
            <a:r>
              <a:rPr lang="en-CA" sz="1200" b="0" i="0" kern="1200" dirty="0">
                <a:solidFill>
                  <a:schemeClr val="tx1"/>
                </a:solidFill>
                <a:effectLst/>
                <a:latin typeface="+mn-lt"/>
                <a:ea typeface="+mn-ea"/>
                <a:cs typeface="+mn-cs"/>
              </a:rPr>
              <a:t>Step 2: Generate hash value of the concatenated values from the previous steps. Rehash </a:t>
            </a:r>
            <a:r>
              <a:rPr lang="en-CA" sz="1200" b="0" i="1" kern="1200" dirty="0">
                <a:solidFill>
                  <a:schemeClr val="tx1"/>
                </a:solidFill>
                <a:effectLst/>
                <a:latin typeface="+mn-lt"/>
                <a:ea typeface="+mn-ea"/>
                <a:cs typeface="+mn-cs"/>
              </a:rPr>
              <a:t>n</a:t>
            </a:r>
            <a:r>
              <a:rPr lang="en-CA" sz="1200" b="0" i="0" kern="1200" dirty="0">
                <a:solidFill>
                  <a:schemeClr val="tx1"/>
                </a:solidFill>
                <a:effectLst/>
                <a:latin typeface="+mn-lt"/>
                <a:ea typeface="+mn-ea"/>
                <a:cs typeface="+mn-cs"/>
              </a:rPr>
              <a:t> thousand times.</a:t>
            </a:r>
          </a:p>
          <a:p>
            <a:pPr fontAlgn="base"/>
            <a:r>
              <a:rPr lang="en-CA" sz="1200" b="0" i="0" kern="1200" dirty="0">
                <a:solidFill>
                  <a:schemeClr val="tx1"/>
                </a:solidFill>
                <a:effectLst/>
                <a:latin typeface="+mn-lt"/>
                <a:ea typeface="+mn-ea"/>
                <a:cs typeface="+mn-cs"/>
              </a:rPr>
              <a:t>Step 3: Compare the resulting hash from Step 2 with the final password hash retrieved from the database. If equal, the user is authenticated to access the system.</a:t>
            </a:r>
          </a:p>
          <a:p>
            <a:endParaRPr lang="en-US" dirty="0"/>
          </a:p>
          <a:p>
            <a:pPr fontAlgn="base"/>
            <a:r>
              <a:rPr lang="en-CA" sz="1200" b="0" i="0" kern="1200" dirty="0">
                <a:solidFill>
                  <a:schemeClr val="tx1"/>
                </a:solidFill>
                <a:effectLst/>
                <a:latin typeface="+mn-lt"/>
                <a:ea typeface="+mn-ea"/>
                <a:cs typeface="+mn-cs"/>
              </a:rPr>
              <a:t>“computationally expensive” to crack: guess a password, hash it, and perform step 2. and, at </a:t>
            </a:r>
            <a:r>
              <a:rPr lang="en-CA" sz="1200" b="1" i="0" kern="1200" dirty="0">
                <a:solidFill>
                  <a:schemeClr val="tx1"/>
                </a:solidFill>
                <a:effectLst/>
                <a:latin typeface="+mn-lt"/>
                <a:ea typeface="+mn-ea"/>
                <a:cs typeface="+mn-cs"/>
              </a:rPr>
              <a:t>each iteration </a:t>
            </a:r>
            <a:r>
              <a:rPr lang="en-CA" sz="1200" b="0" i="0" kern="1200" dirty="0">
                <a:solidFill>
                  <a:schemeClr val="tx1"/>
                </a:solidFill>
                <a:effectLst/>
                <a:latin typeface="+mn-lt"/>
                <a:ea typeface="+mn-ea"/>
                <a:cs typeface="+mn-cs"/>
              </a:rPr>
              <a:t>of hashing/rehashing, check if computed hash equals Final Password Hash stored in DB. Do this for every user. Even if every user set their password to "password123", the Stored Final Password hash would be different because each user's Salt is different.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The longer the password, the more computationally expensive it is to guess, i.e. longer passwords make cracking </a:t>
            </a:r>
            <a:r>
              <a:rPr lang="en-CA" sz="1200" b="1" i="0" kern="1200" dirty="0">
                <a:solidFill>
                  <a:schemeClr val="tx1"/>
                </a:solidFill>
                <a:effectLst/>
                <a:latin typeface="+mn-lt"/>
                <a:ea typeface="+mn-ea"/>
                <a:cs typeface="+mn-cs"/>
              </a:rPr>
              <a:t>exponentially</a:t>
            </a:r>
            <a:r>
              <a:rPr lang="en-CA" sz="1200" b="0" i="0" kern="1200" dirty="0">
                <a:solidFill>
                  <a:schemeClr val="tx1"/>
                </a:solidFill>
                <a:effectLst/>
                <a:latin typeface="+mn-lt"/>
                <a:ea typeface="+mn-ea"/>
                <a:cs typeface="+mn-cs"/>
              </a:rPr>
              <a:t> more difficult. Usually, cracking algorithms give up trying to crack passwords beyond a certain length. Why spend weeks of computer time cracking a single long password when many people's short passwords can be cracked in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May 3, 2018: https://www.reuters.com/article</a:t>
            </a:r>
            <a:r>
              <a:rPr lang="en-CA" sz="1200" b="0" i="0" kern="1200">
                <a:solidFill>
                  <a:schemeClr val="tx1"/>
                </a:solidFill>
                <a:effectLst/>
                <a:latin typeface="+mn-lt"/>
                <a:ea typeface="+mn-ea"/>
                <a:cs typeface="+mn-cs"/>
              </a:rPr>
              <a:t>/us-twitter-passwords/twitter-says-glitch-exposed-substantial-number-of-users-passwords-idUSKBN1I42JG</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Twitter Inc urged its more than 330 million users to change their passwords after a glitch caused some to be stored in readable text on its internal computer system rather than disguised by a process known as “hashing”.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https://security.blogoverflow.com/2011/11</a:t>
            </a:r>
            <a:r>
              <a:rPr lang="en-CA" sz="1200" b="0" i="0" kern="1200">
                <a:solidFill>
                  <a:schemeClr val="tx1"/>
                </a:solidFill>
                <a:effectLst/>
                <a:latin typeface="+mn-lt"/>
                <a:ea typeface="+mn-ea"/>
                <a:cs typeface="+mn-cs"/>
              </a:rPr>
              <a:t>/why-passwords-should-be-hashed</a:t>
            </a:r>
            <a:r>
              <a:rPr lang="en-CA"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https://www.csoonline.com/article/2134124</a:t>
            </a:r>
            <a:r>
              <a:rPr lang="en-CA" sz="1200" b="0" i="0" kern="1200">
                <a:solidFill>
                  <a:schemeClr val="tx1"/>
                </a:solidFill>
                <a:effectLst/>
                <a:latin typeface="+mn-lt"/>
                <a:ea typeface="+mn-ea"/>
                <a:cs typeface="+mn-cs"/>
              </a:rPr>
              <a:t>/network-security/adobe-confirms-stolen-passwords-were-encrypted-not-hashed</a:t>
            </a:r>
            <a:r>
              <a:rPr lang="en-CA" sz="1200" b="0" i="0" kern="1200" dirty="0">
                <a:solidFill>
                  <a:schemeClr val="tx1"/>
                </a:solidFill>
                <a:effectLst/>
                <a:latin typeface="+mn-lt"/>
                <a:ea typeface="+mn-ea"/>
                <a:cs typeface="+mn-cs"/>
              </a:rPr>
              <a:t>.html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https://cryptosense.com/blog</a:t>
            </a:r>
            <a:r>
              <a:rPr lang="en-CA" sz="1200" b="0" i="0" kern="1200">
                <a:solidFill>
                  <a:schemeClr val="tx1"/>
                </a:solidFill>
                <a:effectLst/>
                <a:latin typeface="+mn-lt"/>
                <a:ea typeface="+mn-ea"/>
                <a:cs typeface="+mn-cs"/>
              </a:rPr>
              <a:t>/parameter-choice-for-pbkdf2</a:t>
            </a:r>
            <a:r>
              <a:rPr lang="en-CA" sz="1200" b="0" i="0" kern="1200" dirty="0">
                <a:solidFill>
                  <a:schemeClr val="tx1"/>
                </a:solidFill>
                <a:effectLst/>
                <a:latin typeface="+mn-lt"/>
                <a:ea typeface="+mn-ea"/>
                <a:cs typeface="+mn-cs"/>
              </a:rPr>
              <a:t>/ reference for 32,500 years on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LastPass client side default PBKDF2 iterations is 100,100 == </a:t>
            </a:r>
            <a:r>
              <a:rPr lang="en-CA" sz="1200" b="0" i="0" kern="1200" dirty="0">
                <a:solidFill>
                  <a:schemeClr val="tx1"/>
                </a:solidFill>
                <a:effectLst/>
                <a:latin typeface="+mn-lt"/>
                <a:ea typeface="+mn-ea"/>
                <a:cs typeface="+mn-cs"/>
              </a:rPr>
              <a:t>how many times your credential is hashed using </a:t>
            </a:r>
            <a:r>
              <a:rPr lang="en-CA" sz="1200" b="0" i="0" kern="1200" dirty="0">
                <a:solidFill>
                  <a:schemeClr val="tx1"/>
                </a:solidFill>
                <a:effectLst/>
                <a:latin typeface="+mn-lt"/>
                <a:ea typeface="+mn-ea"/>
                <a:cs typeface="+mn-cs"/>
                <a:hlinkClick r:id="rId3"/>
              </a:rPr>
              <a:t>PBKDF2</a:t>
            </a:r>
            <a:r>
              <a:rPr lang="en-CA" sz="1200" b="0" i="0" kern="1200" dirty="0">
                <a:solidFill>
                  <a:schemeClr val="tx1"/>
                </a:solidFill>
                <a:effectLst/>
                <a:latin typeface="+mn-lt"/>
                <a:ea typeface="+mn-ea"/>
                <a:cs typeface="+mn-cs"/>
              </a:rPr>
              <a:t> </a:t>
            </a:r>
            <a:r>
              <a:rPr lang="en-CA" sz="1200" b="1" i="0" kern="1200" dirty="0">
                <a:solidFill>
                  <a:schemeClr val="tx1"/>
                </a:solidFill>
                <a:effectLst/>
                <a:latin typeface="+mn-lt"/>
                <a:ea typeface="+mn-ea"/>
                <a:cs typeface="+mn-cs"/>
              </a:rPr>
              <a:t>before </a:t>
            </a:r>
            <a:r>
              <a:rPr lang="en-CA" sz="1200" b="0" i="0" kern="1200" dirty="0">
                <a:solidFill>
                  <a:schemeClr val="tx1"/>
                </a:solidFill>
                <a:effectLst/>
                <a:latin typeface="+mn-lt"/>
                <a:ea typeface="+mn-ea"/>
                <a:cs typeface="+mn-cs"/>
              </a:rPr>
              <a:t>being sent to LastPass servers. Then the servers do it again. If servers use same PBKDF2 100,100 times, then it will take 1B years to crack an 8 character password. The sun will go nova before a 12 char password space stored on LastPass can be cracked.</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see https://support.logmeininc.com/lastpass/help</a:t>
            </a:r>
            <a:r>
              <a:rPr lang="en-CA"/>
              <a:t>/about-password-iterations-lp030027</a:t>
            </a:r>
            <a:br>
              <a:rPr lang="en-CA" dirty="0"/>
            </a:br>
            <a:endParaRPr lang="en-CA"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CE49CAB-11E7-4E46-B3A8-B9759289B5BF}" type="slidenum">
              <a:rPr lang="en-US" smtClean="0"/>
              <a:t>20</a:t>
            </a:fld>
            <a:endParaRPr lang="en-US"/>
          </a:p>
        </p:txBody>
      </p:sp>
    </p:spTree>
    <p:extLst>
      <p:ext uri="{BB962C8B-B14F-4D97-AF65-F5344CB8AC3E}">
        <p14:creationId xmlns:p14="http://schemas.microsoft.com/office/powerpoint/2010/main" val="1768953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400" dirty="0"/>
              <a:t>https://xato.net</a:t>
            </a:r>
            <a:r>
              <a:rPr lang="en-CA" sz="1400"/>
              <a:t>/perilous-password-policies-3ad038aa33b1</a:t>
            </a:r>
            <a:endParaRPr lang="en-CA"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400" dirty="0"/>
              <a:t>https://www.youtube.com/watch?v=zUM7i8fsf0g  Your Password Complexity Requirements are </a:t>
            </a:r>
            <a:r>
              <a:rPr lang="en-CA" sz="1400"/>
              <a:t>Worthless - </a:t>
            </a:r>
            <a:r>
              <a:rPr lang="en-CA" sz="1400" dirty="0"/>
              <a:t>OWASP </a:t>
            </a:r>
            <a:r>
              <a:rPr lang="en-CA" sz="1400" dirty="0" err="1"/>
              <a:t>AppSecUSA</a:t>
            </a:r>
            <a:r>
              <a:rPr lang="en-CA" sz="1400" dirty="0"/>
              <a:t> 2014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400" dirty="0"/>
              <a:t>Firstly, most systems force you to use your email address as user ID which makes guessing your account's credentials only half as hard. Everyone can know your email address.</a:t>
            </a:r>
            <a:r>
              <a:rPr lang="en-US" sz="1400" kern="1200" dirty="0">
                <a:solidFill>
                  <a:schemeClr val="tx1"/>
                </a:solidFill>
                <a:effectLst/>
                <a:latin typeface="+mn-lt"/>
                <a:ea typeface="+mn-ea"/>
                <a:cs typeface="+mn-cs"/>
              </a:rPr>
              <a:t> </a:t>
            </a:r>
            <a:r>
              <a:rPr lang="en-CA" sz="1400" kern="1200" dirty="0">
                <a:solidFill>
                  <a:schemeClr val="tx1"/>
                </a:solidFill>
                <a:effectLst/>
                <a:latin typeface="+mn-lt"/>
                <a:ea typeface="+mn-ea"/>
                <a:cs typeface="+mn-cs"/>
              </a:rPr>
              <a:t>These bad policies were an attempt to thwart crackability of passwords. But the more password rules became secure against cracking, the more users made those passwords insecure by storing them outside their heads.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400" kern="1200" dirty="0">
              <a:solidFill>
                <a:schemeClr val="tx1"/>
              </a:solidFill>
              <a:effectLst/>
              <a:latin typeface="+mn-lt"/>
              <a:ea typeface="+mn-ea"/>
              <a:cs typeface="+mn-cs"/>
            </a:endParaRPr>
          </a:p>
          <a:p>
            <a:r>
              <a:rPr lang="en-US" sz="1400" dirty="0"/>
              <a:t>1. </a:t>
            </a:r>
            <a:r>
              <a:rPr lang="en-US" sz="1400" b="1" dirty="0"/>
              <a:t>Length</a:t>
            </a:r>
            <a:r>
              <a:rPr lang="en-US" sz="1400" b="0" dirty="0"/>
              <a:t>:</a:t>
            </a:r>
            <a:r>
              <a:rPr lang="en-US" sz="1400" dirty="0"/>
              <a:t> minimum and/or maximum length requirements that are </a:t>
            </a:r>
            <a:r>
              <a:rPr lang="en-US" sz="1400" b="1" dirty="0"/>
              <a:t>too short,</a:t>
            </a:r>
            <a:r>
              <a:rPr lang="en-US" sz="1400" b="0" dirty="0"/>
              <a:t> e.g. minimum 6 and maximum 12 characters</a:t>
            </a:r>
            <a:endParaRPr lang="en-US" sz="14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400" kern="1200" dirty="0">
                <a:solidFill>
                  <a:schemeClr val="tx1"/>
                </a:solidFill>
                <a:effectLst/>
                <a:latin typeface="+mn-lt"/>
                <a:ea typeface="+mn-ea"/>
                <a:cs typeface="+mn-cs"/>
              </a:rPr>
              <a:t>Password minimum length was often set low enough that users would not complain about having to remember long passwords (or would not have to write them down).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400" kern="1200" dirty="0">
                <a:solidFill>
                  <a:schemeClr val="tx1"/>
                </a:solidFill>
                <a:effectLst/>
                <a:latin typeface="+mn-lt"/>
                <a:ea typeface="+mn-ea"/>
                <a:cs typeface="+mn-cs"/>
              </a:rPr>
              <a:t>Password maximum length was often constrained by the systems accepting those passwords, e.g. database field size, inability of hashing algorithm to deal with passwords &gt; </a:t>
            </a:r>
            <a:r>
              <a:rPr lang="en-CA" sz="1400" i="1" kern="1200" dirty="0">
                <a:solidFill>
                  <a:schemeClr val="tx1"/>
                </a:solidFill>
                <a:effectLst/>
                <a:latin typeface="+mn-lt"/>
                <a:ea typeface="+mn-ea"/>
                <a:cs typeface="+mn-cs"/>
              </a:rPr>
              <a:t>N </a:t>
            </a:r>
            <a:r>
              <a:rPr lang="en-CA" sz="1400" i="0" kern="1200" dirty="0">
                <a:solidFill>
                  <a:schemeClr val="tx1"/>
                </a:solidFill>
                <a:effectLst/>
                <a:latin typeface="+mn-lt"/>
                <a:ea typeface="+mn-ea"/>
                <a:cs typeface="+mn-cs"/>
              </a:rPr>
              <a:t>characters</a:t>
            </a:r>
          </a:p>
          <a:p>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Administrators were afraid of allowing easily </a:t>
            </a:r>
            <a:r>
              <a:rPr lang="en-CA" sz="1400" kern="1200" dirty="0" err="1">
                <a:solidFill>
                  <a:schemeClr val="tx1"/>
                </a:solidFill>
                <a:effectLst/>
                <a:latin typeface="+mn-lt"/>
                <a:ea typeface="+mn-ea"/>
                <a:cs typeface="+mn-cs"/>
              </a:rPr>
              <a:t>crackable</a:t>
            </a:r>
            <a:r>
              <a:rPr lang="en-CA" sz="1400" kern="1200" dirty="0">
                <a:solidFill>
                  <a:schemeClr val="tx1"/>
                </a:solidFill>
                <a:effectLst/>
                <a:latin typeface="+mn-lt"/>
                <a:ea typeface="+mn-ea"/>
                <a:cs typeface="+mn-cs"/>
              </a:rPr>
              <a:t> passwords: dictionary attacks resulted in the </a:t>
            </a:r>
            <a:r>
              <a:rPr lang="en-CA" sz="1400" b="1" kern="1200" dirty="0">
                <a:solidFill>
                  <a:schemeClr val="tx1"/>
                </a:solidFill>
                <a:effectLst/>
                <a:latin typeface="+mn-lt"/>
                <a:ea typeface="+mn-ea"/>
                <a:cs typeface="+mn-cs"/>
              </a:rPr>
              <a:t>strength </a:t>
            </a:r>
            <a:r>
              <a:rPr lang="en-CA" sz="1400" kern="1200">
                <a:solidFill>
                  <a:schemeClr val="tx1"/>
                </a:solidFill>
                <a:effectLst/>
                <a:latin typeface="+mn-lt"/>
                <a:ea typeface="+mn-ea"/>
                <a:cs typeface="+mn-cs"/>
              </a:rPr>
              <a:t>and </a:t>
            </a:r>
            <a:r>
              <a:rPr lang="en-CA" sz="1400" b="1" kern="1200">
                <a:solidFill>
                  <a:schemeClr val="tx1"/>
                </a:solidFill>
                <a:effectLst/>
                <a:latin typeface="+mn-lt"/>
                <a:ea typeface="+mn-ea"/>
                <a:cs typeface="+mn-cs"/>
              </a:rPr>
              <a:t>not-found-in-a-dictionary </a:t>
            </a:r>
            <a:r>
              <a:rPr lang="en-CA" sz="1400" kern="1200" dirty="0">
                <a:solidFill>
                  <a:schemeClr val="tx1"/>
                </a:solidFill>
                <a:effectLst/>
                <a:latin typeface="+mn-lt"/>
                <a:ea typeface="+mn-ea"/>
                <a:cs typeface="+mn-cs"/>
              </a:rPr>
              <a:t>rules.</a:t>
            </a:r>
          </a:p>
          <a:p>
            <a:r>
              <a:rPr lang="en-US" sz="1400" dirty="0"/>
              <a:t>2. </a:t>
            </a:r>
            <a:r>
              <a:rPr lang="en-US" sz="1400" b="1" dirty="0"/>
              <a:t>Strength</a:t>
            </a:r>
            <a:r>
              <a:rPr lang="en-US" sz="1400" dirty="0"/>
              <a:t> rules designed to thwart a dictionary attack. Often, the complexity rules are complex: number of… UPPER and lower case alphas; digits; symbols (sometimes none, or some but not others) Spaces allowed? (usually not)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3</a:t>
            </a:r>
            <a:r>
              <a:rPr lang="en-US" sz="1400"/>
              <a:t>. </a:t>
            </a:r>
            <a:r>
              <a:rPr lang="en-US" sz="1400" b="1"/>
              <a:t>Non-Dictionary </a:t>
            </a:r>
            <a:r>
              <a:rPr lang="en-US" sz="1400" b="0" dirty="0"/>
              <a:t>– passwords, or even portions of passwords, that matched words in a standard dictionary were not allowed and thus almost impossible to remember.</a:t>
            </a:r>
            <a:br>
              <a:rPr lang="en-US" sz="1400" b="0" dirty="0"/>
            </a:br>
            <a:r>
              <a:rPr lang="en-US" sz="1400" b="0" dirty="0"/>
              <a:t>Cracking optimizations easily substitute digits and symbols for characters such as 3 for E, 5 for S, 2 for Z, ! for I, @ for a, and so on. Strength adds insufficient difficulty to crackability to be worth the insecurity </a:t>
            </a:r>
            <a:r>
              <a:rPr lang="en-US" sz="1400" b="0"/>
              <a:t>of hard-to-remember </a:t>
            </a:r>
            <a:r>
              <a:rPr lang="en-US" sz="1400" b="0" dirty="0"/>
              <a:t>passwords. See https://en.wikipedia.org/wiki/Munged_password</a:t>
            </a:r>
          </a:p>
          <a:p>
            <a:r>
              <a:rPr lang="en-US" sz="1400" dirty="0"/>
              <a:t>4. Password </a:t>
            </a:r>
            <a:r>
              <a:rPr lang="en-US" sz="1400" b="1" dirty="0"/>
              <a:t>Expiry</a:t>
            </a:r>
            <a:r>
              <a:rPr lang="en-US" sz="1400" dirty="0"/>
              <a:t> because it took X days for other people to see the cryptic password you wrote down, </a:t>
            </a:r>
          </a:p>
          <a:p>
            <a:r>
              <a:rPr lang="en-US" sz="1400" dirty="0"/>
              <a:t>	or our security is so bad, we are successfully hacked every X days </a:t>
            </a:r>
          </a:p>
          <a:p>
            <a:r>
              <a:rPr lang="en-US" sz="1400" dirty="0"/>
              <a:t>	so password must be changed </a:t>
            </a:r>
            <a:r>
              <a:rPr lang="en-US" sz="1400"/>
              <a:t>every X-1 </a:t>
            </a:r>
            <a:r>
              <a:rPr lang="en-US" sz="1400" dirty="0"/>
              <a:t>days.</a:t>
            </a:r>
          </a:p>
          <a:p>
            <a:r>
              <a:rPr lang="en-US" sz="1400" dirty="0"/>
              <a:t>5. Password </a:t>
            </a:r>
            <a:r>
              <a:rPr lang="en-US" sz="1400" b="1" dirty="0"/>
              <a:t>History </a:t>
            </a:r>
            <a:r>
              <a:rPr lang="en-US" sz="1400" b="0" dirty="0"/>
              <a:t>was</a:t>
            </a:r>
            <a:r>
              <a:rPr lang="en-US" sz="1400" dirty="0"/>
              <a:t> kept to prevent password reuse. Users figured out how satisfy the password requirements, then alternately used two passwords repeatedly. Not reusing passwords is the only traditional password policy that is a good policy (see later in slide deck for NIST guidelines)</a:t>
            </a:r>
          </a:p>
          <a:p>
            <a:endParaRPr lang="en-CA" sz="14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400" kern="1200" dirty="0">
                <a:solidFill>
                  <a:schemeClr val="tx1"/>
                </a:solidFill>
                <a:effectLst/>
                <a:latin typeface="+mn-lt"/>
                <a:ea typeface="+mn-ea"/>
                <a:cs typeface="+mn-cs"/>
              </a:rPr>
              <a:t>Insecure passwords really means </a:t>
            </a:r>
            <a:r>
              <a:rPr lang="en-CA" sz="1400" b="1" kern="1200" dirty="0">
                <a:solidFill>
                  <a:schemeClr val="tx1"/>
                </a:solidFill>
                <a:effectLst/>
                <a:latin typeface="+mn-lt"/>
                <a:ea typeface="+mn-ea"/>
                <a:cs typeface="+mn-cs"/>
              </a:rPr>
              <a:t>guessable </a:t>
            </a:r>
            <a:r>
              <a:rPr lang="en-CA" sz="1400" kern="1200" dirty="0">
                <a:solidFill>
                  <a:schemeClr val="tx1"/>
                </a:solidFill>
                <a:effectLst/>
                <a:latin typeface="+mn-lt"/>
                <a:ea typeface="+mn-ea"/>
                <a:cs typeface="+mn-cs"/>
              </a:rPr>
              <a:t>passwords. Only incompetent administrators/programmers feared </a:t>
            </a:r>
            <a:r>
              <a:rPr lang="en-CA" sz="1400" kern="1200" dirty="0" err="1">
                <a:solidFill>
                  <a:schemeClr val="tx1"/>
                </a:solidFill>
                <a:effectLst/>
                <a:latin typeface="+mn-lt"/>
                <a:ea typeface="+mn-ea"/>
                <a:cs typeface="+mn-cs"/>
              </a:rPr>
              <a:t>crackable</a:t>
            </a:r>
            <a:r>
              <a:rPr lang="en-CA" sz="1400" kern="1200" dirty="0">
                <a:solidFill>
                  <a:schemeClr val="tx1"/>
                </a:solidFill>
                <a:effectLst/>
                <a:latin typeface="+mn-lt"/>
                <a:ea typeface="+mn-ea"/>
                <a:cs typeface="+mn-cs"/>
              </a:rPr>
              <a:t> passwords because they had poor password storage (not hashed or salted). E.g. LastPass had user credentials stolen but most security experts did not fear password cracking because of the deep hashing and salting that LastPass used to store the passwords.</a:t>
            </a:r>
          </a:p>
          <a:p>
            <a:endParaRPr lang="en-US" sz="1400" dirty="0"/>
          </a:p>
        </p:txBody>
      </p:sp>
      <p:sp>
        <p:nvSpPr>
          <p:cNvPr id="4" name="Slide Number Placeholder 3"/>
          <p:cNvSpPr>
            <a:spLocks noGrp="1"/>
          </p:cNvSpPr>
          <p:nvPr>
            <p:ph type="sldNum" sz="quarter" idx="10"/>
          </p:nvPr>
        </p:nvSpPr>
        <p:spPr/>
        <p:txBody>
          <a:bodyPr/>
          <a:lstStyle/>
          <a:p>
            <a:fld id="{517C8CDC-6EC3-479A-B423-AC93A4836863}" type="slidenum">
              <a:rPr lang="en-US" smtClean="0"/>
              <a:t>21</a:t>
            </a:fld>
            <a:endParaRPr lang="en-US"/>
          </a:p>
        </p:txBody>
      </p:sp>
    </p:spTree>
    <p:extLst>
      <p:ext uri="{BB962C8B-B14F-4D97-AF65-F5344CB8AC3E}">
        <p14:creationId xmlns:p14="http://schemas.microsoft.com/office/powerpoint/2010/main" val="2010334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to Satisfy Bad Password Policies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–&gt; users employ a keyboard pattern that fools the password editing based on BAD password rules but is easily cracked by a </a:t>
            </a:r>
            <a:r>
              <a:rPr lang="en-CA" sz="1200" dirty="0"/>
              <a:t>keyboard walk generator. Or shoulder surfing – characters are hard to remember but patterns are not.</a:t>
            </a:r>
            <a:br>
              <a:rPr lang="en-CA" sz="1200" dirty="0"/>
            </a:br>
            <a:r>
              <a:rPr lang="en-CA" sz="1200" dirty="0"/>
              <a:t>E.g. </a:t>
            </a:r>
            <a:r>
              <a:rPr lang="en-CA" sz="1200" b="1" dirty="0"/>
              <a:t>13qeadzc@$WRSFXV </a:t>
            </a:r>
            <a:r>
              <a:rPr lang="en-CA" sz="1200" dirty="0"/>
              <a:t>looks long and random enough to a password editor…now, look at your keyboard.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t>
            </a:r>
            <a:r>
              <a:rPr lang="en-CA" sz="1200" dirty="0"/>
              <a:t>very time the password must be changed, the user just changes the use of the shift key or starts the pattern at the next number, e.g. </a:t>
            </a:r>
            <a:r>
              <a:rPr lang="en-CA" sz="1200" b="1" dirty="0"/>
              <a:t>24wrsfxv#%ETDGCB</a:t>
            </a:r>
            <a:endParaRPr lang="en-US" sz="1200" b="1" dirty="0"/>
          </a:p>
          <a:p>
            <a:endParaRPr lang="en-US" dirty="0"/>
          </a:p>
          <a:p>
            <a:r>
              <a:rPr lang="en-US" dirty="0"/>
              <a:t>See https://github.com/hashcat/kwprocessor for </a:t>
            </a:r>
          </a:p>
          <a:p>
            <a:pPr marL="171450" indent="-171450">
              <a:buFontTx/>
              <a:buChar char="-"/>
            </a:pPr>
            <a:r>
              <a:rPr lang="en-CA" sz="1200" b="0" i="0" kern="1200">
                <a:solidFill>
                  <a:schemeClr val="tx1"/>
                </a:solidFill>
                <a:effectLst/>
                <a:latin typeface="+mn-lt"/>
                <a:ea typeface="+mn-ea"/>
                <a:cs typeface="+mn-cs"/>
              </a:rPr>
              <a:t>Advanced keyboard-walk </a:t>
            </a:r>
            <a:r>
              <a:rPr lang="en-CA" sz="1200" b="0" i="0" kern="1200" dirty="0">
                <a:solidFill>
                  <a:schemeClr val="tx1"/>
                </a:solidFill>
                <a:effectLst/>
                <a:latin typeface="+mn-lt"/>
                <a:ea typeface="+mn-ea"/>
                <a:cs typeface="+mn-cs"/>
              </a:rPr>
              <a:t>generator with </a:t>
            </a:r>
            <a:r>
              <a:rPr lang="en-CA" sz="1200" b="0" i="0" kern="1200" dirty="0" err="1">
                <a:solidFill>
                  <a:schemeClr val="tx1"/>
                </a:solidFill>
                <a:effectLst/>
                <a:latin typeface="+mn-lt"/>
                <a:ea typeface="+mn-ea"/>
                <a:cs typeface="+mn-cs"/>
              </a:rPr>
              <a:t>configureable</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basechars</a:t>
            </a:r>
            <a:r>
              <a:rPr lang="en-CA" sz="1200" b="0" i="0" kern="1200" dirty="0">
                <a:solidFill>
                  <a:schemeClr val="tx1"/>
                </a:solidFill>
                <a:effectLst/>
                <a:latin typeface="+mn-lt"/>
                <a:ea typeface="+mn-ea"/>
                <a:cs typeface="+mn-cs"/>
              </a:rPr>
              <a:t>, keymap and routes</a:t>
            </a: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Essay on keyboard walks </a:t>
            </a:r>
          </a:p>
          <a:p>
            <a:pPr marL="171450" indent="-171450">
              <a:buFontTx/>
              <a:buChar char="-"/>
            </a:pPr>
            <a:r>
              <a:rPr lang="en-US" sz="1200" b="0" i="0" kern="1200" dirty="0">
                <a:solidFill>
                  <a:schemeClr val="tx1"/>
                </a:solidFill>
                <a:effectLst/>
                <a:latin typeface="+mn-lt"/>
                <a:ea typeface="+mn-ea"/>
                <a:cs typeface="+mn-cs"/>
              </a:rPr>
              <a:t>Use it to check or create walks that go into the disallowed password list.</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https://cyberarms.wordpress.com/2018/02/13</a:t>
            </a:r>
            <a:r>
              <a:rPr lang="en-US" sz="1200" b="0" i="0" kern="1200">
                <a:solidFill>
                  <a:schemeClr val="tx1"/>
                </a:solidFill>
                <a:effectLst/>
                <a:latin typeface="+mn-lt"/>
                <a:ea typeface="+mn-ea"/>
                <a:cs typeface="+mn-cs"/>
              </a:rPr>
              <a:t>/creating-hashcat-keymap-walking-password-wordlists</a:t>
            </a:r>
            <a:r>
              <a:rPr lang="en-US" sz="1200" b="0" i="0" kern="1200" dirty="0">
                <a:solidFill>
                  <a:schemeClr val="tx1"/>
                </a:solidFill>
                <a:effectLst/>
                <a:latin typeface="+mn-lt"/>
                <a:ea typeface="+mn-ea"/>
                <a:cs typeface="+mn-cs"/>
              </a:rPr>
              <a:t>/</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Checking logic is, simply put, if the distance between successive </a:t>
            </a:r>
            <a:r>
              <a:rPr lang="en-US" sz="1200" b="0" i="0" kern="1200" dirty="0" err="1">
                <a:solidFill>
                  <a:schemeClr val="tx1"/>
                </a:solidFill>
                <a:effectLst/>
                <a:latin typeface="+mn-lt"/>
                <a:ea typeface="+mn-ea"/>
                <a:cs typeface="+mn-cs"/>
              </a:rPr>
              <a:t>pwd</a:t>
            </a:r>
            <a:r>
              <a:rPr lang="en-US" sz="1200" b="0" i="0" kern="1200" dirty="0">
                <a:solidFill>
                  <a:schemeClr val="tx1"/>
                </a:solidFill>
                <a:effectLst/>
                <a:latin typeface="+mn-lt"/>
                <a:ea typeface="+mn-ea"/>
                <a:cs typeface="+mn-cs"/>
              </a:rPr>
              <a:t> chars as plotted on a keyboard is consistent and/or shows a repeated pattern, it is a keyboard walk.</a:t>
            </a:r>
          </a:p>
          <a:p>
            <a:pPr marL="0" indent="0">
              <a:buFontTx/>
              <a:buNone/>
            </a:pPr>
            <a:r>
              <a:rPr lang="en-US" sz="1200" b="0" i="0" kern="1200" dirty="0">
                <a:solidFill>
                  <a:schemeClr val="tx1"/>
                </a:solidFill>
                <a:effectLst/>
                <a:latin typeface="+mn-lt"/>
                <a:ea typeface="+mn-ea"/>
                <a:cs typeface="+mn-cs"/>
              </a:rPr>
              <a:t>See https://digi.ninja/projects/passpat.php  "</a:t>
            </a:r>
            <a:r>
              <a:rPr lang="en-CA" sz="1200" b="0" i="0" kern="1200" dirty="0" err="1">
                <a:solidFill>
                  <a:schemeClr val="tx1"/>
                </a:solidFill>
                <a:effectLst/>
                <a:latin typeface="+mn-lt"/>
                <a:ea typeface="+mn-ea"/>
                <a:cs typeface="+mn-cs"/>
              </a:rPr>
              <a:t>Passpat</a:t>
            </a:r>
            <a:r>
              <a:rPr lang="en-CA" sz="1200" b="0" i="0" kern="1200" dirty="0">
                <a:solidFill>
                  <a:schemeClr val="tx1"/>
                </a:solidFill>
                <a:effectLst/>
                <a:latin typeface="+mn-lt"/>
                <a:ea typeface="+mn-ea"/>
                <a:cs typeface="+mn-cs"/>
              </a:rPr>
              <a:t> uses data files containing the layouts of common keyboards to walk a password through the keyboard and generate a score based on how close it is to being a pattern"</a:t>
            </a:r>
          </a:p>
          <a:p>
            <a:pPr marL="0" indent="0">
              <a:buFontTx/>
              <a:buNone/>
            </a:pPr>
            <a:r>
              <a:rPr lang="en-CA" sz="1200" b="0" i="0" kern="1200" dirty="0">
                <a:solidFill>
                  <a:schemeClr val="tx1"/>
                </a:solidFill>
                <a:effectLst/>
                <a:latin typeface="+mn-lt"/>
                <a:ea typeface="+mn-ea"/>
                <a:cs typeface="+mn-cs"/>
              </a:rPr>
              <a:t>https://anixis.com/doc/ppe803ag/index.html?ppe_keyboard_pattern_rule.htm</a:t>
            </a:r>
          </a:p>
        </p:txBody>
      </p:sp>
      <p:sp>
        <p:nvSpPr>
          <p:cNvPr id="4" name="Slide Number Placeholder 3"/>
          <p:cNvSpPr>
            <a:spLocks noGrp="1"/>
          </p:cNvSpPr>
          <p:nvPr>
            <p:ph type="sldNum" sz="quarter" idx="10"/>
          </p:nvPr>
        </p:nvSpPr>
        <p:spPr/>
        <p:txBody>
          <a:bodyPr/>
          <a:lstStyle/>
          <a:p>
            <a:fld id="{6CE49CAB-11E7-4E46-B3A8-B9759289B5BF}" type="slidenum">
              <a:rPr lang="en-US" smtClean="0"/>
              <a:t>22</a:t>
            </a:fld>
            <a:endParaRPr lang="en-US"/>
          </a:p>
        </p:txBody>
      </p:sp>
    </p:spTree>
    <p:extLst>
      <p:ext uri="{BB962C8B-B14F-4D97-AF65-F5344CB8AC3E}">
        <p14:creationId xmlns:p14="http://schemas.microsoft.com/office/powerpoint/2010/main" val="219925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Brute force attack is no more efficient cracking eight random characters "fI5*</a:t>
            </a:r>
            <a:r>
              <a:rPr lang="en-US" b="1" dirty="0" err="1"/>
              <a:t>qnpd</a:t>
            </a:r>
            <a:r>
              <a:rPr lang="en-US" b="1" dirty="0"/>
              <a:t>" than the word "password" because brute force is blind to meaning. Brute force success is inversely proportional to password length * symbol set. Dictionary rainbow attacks are effective only against poorly stored </a:t>
            </a:r>
            <a:r>
              <a:rPr lang="en-US" b="1" dirty="0" err="1"/>
              <a:t>pwds</a:t>
            </a:r>
            <a:r>
              <a:rPr lang="en-US" b="1" dirty="0"/>
              <a:t>, </a:t>
            </a:r>
            <a:r>
              <a:rPr lang="en-US" b="1" dirty="0" err="1"/>
              <a:t>ie</a:t>
            </a:r>
            <a:r>
              <a:rPr lang="en-US" b="1" dirty="0"/>
              <a:t>. Hashed but not salted. Hashed and salted passwords are computationally expensive to test by brute force.</a:t>
            </a:r>
          </a:p>
          <a:p>
            <a:endParaRPr lang="en-US" b="1" dirty="0"/>
          </a:p>
          <a:p>
            <a:r>
              <a:rPr lang="en-US" b="1" dirty="0"/>
              <a:t>Strength isn't as strong as you might think. </a:t>
            </a:r>
            <a:br>
              <a:rPr lang="en-US" b="1" dirty="0"/>
            </a:br>
            <a:r>
              <a:rPr lang="en-US" b="1" dirty="0"/>
              <a:t>An 8 random character password from only lower case letters has 37.6 bits of entropy (the binary bits needed for the decimal value of 26^8) needing 5 seconds to brute force guess.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An 8 random character password from the </a:t>
            </a:r>
            <a:r>
              <a:rPr lang="en-CA" sz="1200" b="1" i="0" kern="1200" dirty="0">
                <a:solidFill>
                  <a:schemeClr val="tx1"/>
                </a:solidFill>
                <a:effectLst/>
                <a:latin typeface="+mn-lt"/>
                <a:ea typeface="+mn-ea"/>
                <a:cs typeface="+mn-cs"/>
              </a:rPr>
              <a:t>94</a:t>
            </a:r>
            <a:r>
              <a:rPr lang="en-CA" sz="1200" b="1" kern="1200" dirty="0">
                <a:solidFill>
                  <a:schemeClr val="tx1"/>
                </a:solidFill>
                <a:effectLst/>
                <a:latin typeface="+mn-lt"/>
                <a:ea typeface="+mn-ea"/>
                <a:cs typeface="+mn-cs"/>
              </a:rPr>
              <a:t> </a:t>
            </a:r>
            <a:r>
              <a:rPr lang="en-CA" sz="1200" b="1" i="0" kern="1200" dirty="0">
                <a:solidFill>
                  <a:schemeClr val="tx1"/>
                </a:solidFill>
                <a:effectLst/>
                <a:latin typeface="+mn-lt"/>
                <a:ea typeface="+mn-ea"/>
                <a:cs typeface="+mn-cs"/>
              </a:rPr>
              <a:t>symbols on keyboard</a:t>
            </a:r>
            <a:r>
              <a:rPr lang="en-CA" sz="1200" b="1" kern="1200" dirty="0">
                <a:solidFill>
                  <a:schemeClr val="tx1"/>
                </a:solidFill>
                <a:effectLst/>
                <a:latin typeface="+mn-lt"/>
                <a:ea typeface="+mn-ea"/>
                <a:cs typeface="+mn-cs"/>
              </a:rPr>
              <a:t> </a:t>
            </a:r>
            <a:r>
              <a:rPr lang="en-US" b="1" dirty="0"/>
              <a:t>has 52.4 bits of entropy needing 9 hours to brute force guess. That's much better but not enough better because the only way to know it is to WRITE IT DOWN thus making it insecure.</a:t>
            </a:r>
          </a:p>
          <a:p>
            <a:r>
              <a:rPr lang="en-US" b="1" dirty="0"/>
              <a:t>Brute force guess times from </a:t>
            </a:r>
            <a:r>
              <a:rPr lang="en-CA" dirty="0">
                <a:hlinkClick r:id="rId3"/>
              </a:rPr>
              <a:t>https://howsecureismypassword.net/</a:t>
            </a:r>
            <a:endParaRPr lang="en-US" b="1" dirty="0"/>
          </a:p>
          <a:p>
            <a:endParaRPr lang="en-US" b="1" dirty="0"/>
          </a:p>
          <a:p>
            <a:r>
              <a:rPr lang="en-US" b="1" dirty="0"/>
              <a:t>Nobody bothers with brute force. Just try "password".</a:t>
            </a:r>
          </a:p>
          <a:p>
            <a:r>
              <a:rPr lang="en-US" b="1" dirty="0"/>
              <a:t>Hacking by trying known passwords is much more efficient now that common passwords are known from previous cracks. </a:t>
            </a:r>
          </a:p>
          <a:p>
            <a:r>
              <a:rPr lang="en-US" b="1" dirty="0"/>
              <a:t>Trying a known password is as efficient as varying one single character in an inefficient brute force attack. </a:t>
            </a:r>
          </a:p>
          <a:p>
            <a:r>
              <a:rPr lang="en-US" b="1" dirty="0"/>
              <a:t>So, consider common passwords equivalent to a single character.  More words means no matches to common passwords which are all single words or common patterns.</a:t>
            </a:r>
          </a:p>
          <a:p>
            <a:r>
              <a:rPr lang="en-CA" sz="1200" kern="1200" dirty="0">
                <a:solidFill>
                  <a:schemeClr val="tx1"/>
                </a:solidFill>
                <a:effectLst/>
                <a:latin typeface="+mn-lt"/>
                <a:ea typeface="+mn-ea"/>
                <a:cs typeface="+mn-cs"/>
              </a:rPr>
              <a:t>The 100 most commonly used passwords have 6.6 bits of entropy or almost the same complexity as any SINGLE character you type on a std keyboard (assuming a set of 94 symbols = 26 + 26 + 10 + 32)!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1000 most commonly used passwords have 10 bits of entropy or ~= two random upper or lower case letters.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10000 most commonly used passwords have 13 bits of entropy or ~= two random keyboard characters.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Would you allow a two character password? No? Then don't allow the 10,000 most commonly used passwords.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Entropy is measured as =LOG(number of possibilities,2)  i.e</a:t>
            </a:r>
            <a:r>
              <a:rPr lang="en-CA" sz="1200" kern="1200">
                <a:solidFill>
                  <a:schemeClr val="tx1"/>
                </a:solidFill>
                <a:effectLst/>
                <a:latin typeface="+mn-lt"/>
                <a:ea typeface="+mn-ea"/>
                <a:cs typeface="+mn-cs"/>
              </a:rPr>
              <a:t>. </a:t>
            </a:r>
            <a:r>
              <a:rPr lang="en-CA" sz="1200" b="0" i="0" kern="1200">
                <a:solidFill>
                  <a:schemeClr val="tx1"/>
                </a:solidFill>
                <a:effectLst/>
                <a:latin typeface="+mn-lt"/>
                <a:ea typeface="+mn-ea"/>
                <a:cs typeface="+mn-cs"/>
              </a:rPr>
              <a:t>base-2 </a:t>
            </a:r>
            <a:r>
              <a:rPr lang="en-CA" sz="1200" b="0" i="0" kern="1200" dirty="0">
                <a:solidFill>
                  <a:schemeClr val="tx1"/>
                </a:solidFill>
                <a:effectLst/>
                <a:latin typeface="+mn-lt"/>
                <a:ea typeface="+mn-ea"/>
                <a:cs typeface="+mn-cs"/>
              </a:rPr>
              <a:t>logarithm of </a:t>
            </a:r>
            <a:r>
              <a:rPr lang="en-CA" sz="1200" b="0" i="1" kern="1200" dirty="0">
                <a:solidFill>
                  <a:schemeClr val="tx1"/>
                </a:solidFill>
                <a:effectLst/>
                <a:latin typeface="+mn-lt"/>
                <a:ea typeface="+mn-ea"/>
                <a:cs typeface="+mn-cs"/>
              </a:rPr>
              <a:t>n</a:t>
            </a:r>
            <a:r>
              <a:rPr lang="en-CA" sz="1200" b="0" i="0" kern="1200" dirty="0">
                <a:solidFill>
                  <a:schemeClr val="tx1"/>
                </a:solidFill>
                <a:effectLst/>
                <a:latin typeface="+mn-lt"/>
                <a:ea typeface="+mn-ea"/>
                <a:cs typeface="+mn-cs"/>
              </a:rPr>
              <a:t> possibilities.</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r>
              <a:rPr lang="en-US" b="1" dirty="0"/>
              <a:t>https://blog.1password.com</a:t>
            </a:r>
            <a:r>
              <a:rPr lang="en-US" b="1"/>
              <a:t>/how-1password-calculates-password-strength</a:t>
            </a:r>
            <a:r>
              <a:rPr lang="en-US" b="1" dirty="0"/>
              <a:t>/</a:t>
            </a:r>
          </a:p>
          <a:p>
            <a:r>
              <a:rPr lang="en-US" b="0" dirty="0"/>
              <a:t>https://www.zdnet.com/article</a:t>
            </a:r>
            <a:r>
              <a:rPr lang="en-US" b="0"/>
              <a:t>/fbi-recommends-passphrases-over-password-complexity</a:t>
            </a:r>
            <a:r>
              <a:rPr lang="en-US" b="0" dirty="0"/>
              <a:t>/</a:t>
            </a:r>
          </a:p>
          <a:p>
            <a:r>
              <a:rPr lang="en-US" b="0" dirty="0"/>
              <a:t>https://arxiv.org/pdf/1505.05090.pdf?</a:t>
            </a:r>
          </a:p>
          <a:p>
            <a:endParaRPr lang="en-US" b="1" dirty="0"/>
          </a:p>
          <a:p>
            <a:r>
              <a:rPr lang="en-US" b="1" dirty="0"/>
              <a:t>Stop saying "</a:t>
            </a:r>
            <a:r>
              <a:rPr lang="en-US" b="1" dirty="0" err="1"/>
              <a:t>passWORD</a:t>
            </a:r>
            <a:r>
              <a:rPr lang="en-US" b="1" dirty="0"/>
              <a:t>", </a:t>
            </a:r>
            <a:r>
              <a:rPr lang="en-US" b="1"/>
              <a:t>say Pass-Phrase </a:t>
            </a:r>
            <a:r>
              <a:rPr lang="en-US" b="1" dirty="0"/>
              <a:t>to encourage the concept of length, i.e. not just a word</a:t>
            </a:r>
            <a:endParaRPr lang="en-CA" b="1" dirty="0"/>
          </a:p>
          <a:p>
            <a:r>
              <a:rPr lang="en-US" b="1" dirty="0"/>
              <a:t>Testing via Kaspersky…</a:t>
            </a:r>
            <a:endParaRPr lang="en-CA" b="1" dirty="0"/>
          </a:p>
          <a:p>
            <a:r>
              <a:rPr lang="en-CA" b="1" dirty="0"/>
              <a:t>P@5$w0rd1 </a:t>
            </a:r>
            <a:r>
              <a:rPr lang="en-CA" dirty="0"/>
              <a:t>– clever right? </a:t>
            </a:r>
          </a:p>
          <a:p>
            <a:r>
              <a:rPr lang="en-CA" dirty="0"/>
              <a:t>• </a:t>
            </a:r>
            <a:r>
              <a:rPr lang="en-CA" dirty="0" err="1"/>
              <a:t>bruteforced</a:t>
            </a:r>
            <a:r>
              <a:rPr lang="en-CA" dirty="0"/>
              <a:t> with an average home computer in approximately 2 months.</a:t>
            </a:r>
          </a:p>
          <a:p>
            <a:r>
              <a:rPr lang="en-US" dirty="0">
                <a:sym typeface="Wingdings" panose="05000000000000000000" pitchFamily="2" charset="2"/>
              </a:rPr>
              <a:t></a:t>
            </a:r>
            <a:r>
              <a:rPr lang="en-CA" dirty="0">
                <a:sym typeface="Wingdings" panose="05000000000000000000" pitchFamily="2" charset="2"/>
              </a:rPr>
              <a:t> But likely by an optimized password cracker in a few seconds</a:t>
            </a:r>
            <a:endParaRPr lang="en-CA" dirty="0"/>
          </a:p>
          <a:p>
            <a:r>
              <a:rPr lang="en-CA" b="1" dirty="0"/>
              <a:t>1qaz2wsx3edc  </a:t>
            </a:r>
            <a:r>
              <a:rPr lang="en-CA" dirty="0"/>
              <a:t>looks fairly random, 12 char length</a:t>
            </a:r>
          </a:p>
          <a:p>
            <a:r>
              <a:rPr lang="en-CA" dirty="0"/>
              <a:t>• </a:t>
            </a:r>
            <a:r>
              <a:rPr lang="en-CA" dirty="0" err="1"/>
              <a:t>bruteforced</a:t>
            </a:r>
            <a:r>
              <a:rPr lang="en-CA" dirty="0"/>
              <a:t> with an average home computer in approximately 11 seconds because of keyboard walk pattern.</a:t>
            </a:r>
          </a:p>
          <a:p>
            <a:r>
              <a:rPr lang="en-CA" b="1" dirty="0"/>
              <a:t>“really long password”</a:t>
            </a:r>
          </a:p>
          <a:p>
            <a:r>
              <a:rPr lang="en-CA" dirty="0"/>
              <a:t>• </a:t>
            </a:r>
            <a:r>
              <a:rPr lang="en-CA" dirty="0" err="1"/>
              <a:t>bruteforced</a:t>
            </a:r>
            <a:r>
              <a:rPr lang="en-CA" dirty="0"/>
              <a:t> with an average home computer in approximately 10,000+centuries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t>
            </a:r>
            <a:r>
              <a:rPr lang="en-CA" dirty="0" err="1"/>
              <a:t>owever</a:t>
            </a:r>
            <a:r>
              <a:rPr lang="en-CA" dirty="0"/>
              <a:t>, it contains </a:t>
            </a:r>
            <a:r>
              <a:rPr lang="en-CA" sz="1200" b="0" i="0" kern="1200" dirty="0">
                <a:solidFill>
                  <a:schemeClr val="tx1"/>
                </a:solidFill>
                <a:effectLst/>
                <a:latin typeface="+mn-lt"/>
                <a:ea typeface="+mn-ea"/>
                <a:cs typeface="+mn-cs"/>
              </a:rPr>
              <a:t>widely used combinations and is in hacked lists.</a:t>
            </a:r>
          </a:p>
          <a:p>
            <a:endParaRPr lang="en-US" dirty="0"/>
          </a:p>
          <a:p>
            <a:r>
              <a:rPr lang="en-US" dirty="0"/>
              <a:t>M</a:t>
            </a:r>
            <a:r>
              <a:rPr lang="en-CA" dirty="0" err="1"/>
              <a:t>ost</a:t>
            </a:r>
            <a:r>
              <a:rPr lang="en-CA" dirty="0"/>
              <a:t> password edits do not allow spaces although they should. If spaces are allowed, test for stupid programming. If a passphrase can be set to </a:t>
            </a:r>
            <a:r>
              <a:rPr lang="en-CA" b="1" dirty="0"/>
              <a:t>This is a really long passphrase. </a:t>
            </a:r>
            <a:r>
              <a:rPr lang="en-CA" b="0" dirty="0"/>
              <a:t>then  try to sign on using only the first word </a:t>
            </a:r>
            <a:r>
              <a:rPr lang="en-CA" b="1" dirty="0"/>
              <a:t>This</a:t>
            </a:r>
            <a:r>
              <a:rPr lang="en-CA" b="0" dirty="0"/>
              <a:t>.</a:t>
            </a:r>
            <a:r>
              <a:rPr lang="en-CA" b="1" dirty="0"/>
              <a:t> </a:t>
            </a:r>
            <a:r>
              <a:rPr lang="en-CA" b="0" dirty="0"/>
              <a:t>A lot of programmers and the utilities they use stupidly assume a space is a separator, not a character. Check if the system signs you on using only the first word.</a:t>
            </a:r>
            <a:endParaRPr lang="en-CA" b="1"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paranoid using the slide's links, start a browser in private mode, load password testing web pages, then disconnect PC from all networks. The pages use local </a:t>
            </a:r>
            <a:r>
              <a:rPr lang="en-US" sz="1200" kern="1200" dirty="0" err="1">
                <a:solidFill>
                  <a:schemeClr val="tx1"/>
                </a:solidFill>
                <a:effectLst/>
                <a:latin typeface="+mn-lt"/>
                <a:ea typeface="+mn-ea"/>
                <a:cs typeface="+mn-cs"/>
              </a:rPr>
              <a:t>javascript</a:t>
            </a:r>
            <a:r>
              <a:rPr lang="en-US" sz="1200" kern="1200" dirty="0">
                <a:solidFill>
                  <a:schemeClr val="tx1"/>
                </a:solidFill>
                <a:effectLst/>
                <a:latin typeface="+mn-lt"/>
                <a:ea typeface="+mn-ea"/>
                <a:cs typeface="+mn-cs"/>
              </a:rPr>
              <a:t>. Then close the browser.</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https://www.microsoft.com</a:t>
            </a:r>
            <a:r>
              <a:rPr lang="en-CA" sz="1200" kern="1200">
                <a:solidFill>
                  <a:schemeClr val="tx1"/>
                </a:solidFill>
                <a:effectLst/>
                <a:latin typeface="+mn-lt"/>
                <a:ea typeface="+mn-ea"/>
                <a:cs typeface="+mn-cs"/>
              </a:rPr>
              <a:t>/en-us</a:t>
            </a:r>
            <a:r>
              <a:rPr lang="en-CA" sz="1200" kern="1200" dirty="0">
                <a:solidFill>
                  <a:schemeClr val="tx1"/>
                </a:solidFill>
                <a:effectLst/>
                <a:latin typeface="+mn-lt"/>
                <a:ea typeface="+mn-ea"/>
                <a:cs typeface="+mn-cs"/>
              </a:rPr>
              <a:t>/research/blog</a:t>
            </a:r>
            <a:r>
              <a:rPr lang="en-CA" sz="1200" kern="1200">
                <a:solidFill>
                  <a:schemeClr val="tx1"/>
                </a:solidFill>
                <a:effectLst/>
                <a:latin typeface="+mn-lt"/>
                <a:ea typeface="+mn-ea"/>
                <a:cs typeface="+mn-cs"/>
              </a:rPr>
              <a:t>/avoiding-vulnerable-passwords-rules</a:t>
            </a:r>
            <a:r>
              <a:rPr lang="en-CA" sz="1200" kern="1200" dirty="0">
                <a:solidFill>
                  <a:schemeClr val="tx1"/>
                </a:solidFill>
                <a:effectLst/>
                <a:latin typeface="+mn-lt"/>
                <a:ea typeface="+mn-ea"/>
                <a:cs typeface="+mn-cs"/>
              </a:rPr>
              <a:t>/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Remember, any criminal organization in the business of cracking systems, has done password analysis and knows commonly used passwords, phrases, and strategies. They’ve got the title, first line, or chorus of every popular song. They know the popular phrases and memes just like you do. They know the names of all the sports teams, the best players, and the last year they won the championship. They know all the quotable lines and titles of classic movies.</a:t>
            </a:r>
          </a:p>
          <a:p>
            <a:r>
              <a:rPr lang="en-US" sz="1200" kern="1200" dirty="0">
                <a:solidFill>
                  <a:schemeClr val="tx1"/>
                </a:solidFill>
                <a:effectLst/>
                <a:latin typeface="+mn-lt"/>
                <a:ea typeface="+mn-ea"/>
                <a:cs typeface="+mn-cs"/>
              </a:rPr>
              <a:t>Think hard about a pass phrase then don’t use the first ten things you think of. Humans are lousy at coming up with random, unpredictable stuff.</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a:t>
            </a:r>
            <a:r>
              <a:rPr lang="en-CA" sz="1200" kern="1200" dirty="0">
                <a:solidFill>
                  <a:schemeClr val="tx1"/>
                </a:solidFill>
                <a:effectLst/>
                <a:latin typeface="+mn-lt"/>
                <a:ea typeface="+mn-ea"/>
                <a:cs typeface="+mn-cs"/>
              </a:rPr>
              <a:t>se a long, personal sentence that unique to you, that </a:t>
            </a:r>
            <a:r>
              <a:rPr lang="en-CA" sz="1200" kern="1200">
                <a:solidFill>
                  <a:schemeClr val="tx1"/>
                </a:solidFill>
                <a:effectLst/>
                <a:latin typeface="+mn-lt"/>
                <a:ea typeface="+mn-ea"/>
                <a:cs typeface="+mn-cs"/>
              </a:rPr>
              <a:t>includes non-factual </a:t>
            </a:r>
            <a:r>
              <a:rPr lang="en-CA" sz="1200" kern="1200" dirty="0">
                <a:solidFill>
                  <a:schemeClr val="tx1"/>
                </a:solidFill>
                <a:effectLst/>
                <a:latin typeface="+mn-lt"/>
                <a:ea typeface="+mn-ea"/>
                <a:cs typeface="+mn-cs"/>
              </a:rPr>
              <a:t>info and truly random words. Not something out of a movie, poem, play, or song. See </a:t>
            </a:r>
            <a:r>
              <a:rPr lang="en-CA" sz="1200" kern="1200" dirty="0" err="1">
                <a:solidFill>
                  <a:schemeClr val="tx1"/>
                </a:solidFill>
                <a:effectLst/>
                <a:latin typeface="+mn-lt"/>
                <a:ea typeface="+mn-ea"/>
                <a:cs typeface="+mn-cs"/>
              </a:rPr>
              <a:t>Diceware</a:t>
            </a:r>
            <a:r>
              <a:rPr lang="en-CA" sz="1200" kern="1200" dirty="0">
                <a:solidFill>
                  <a:schemeClr val="tx1"/>
                </a:solidFill>
                <a:effectLst/>
                <a:latin typeface="+mn-lt"/>
                <a:ea typeface="+mn-ea"/>
                <a:cs typeface="+mn-cs"/>
              </a:rPr>
              <a:t>.</a:t>
            </a:r>
            <a:endParaRPr lang="en-CA" dirty="0"/>
          </a:p>
          <a:p>
            <a:endParaRPr lang="en-US" dirty="0"/>
          </a:p>
          <a:p>
            <a:r>
              <a:rPr lang="en-US" dirty="0"/>
              <a:t>G</a:t>
            </a:r>
            <a:r>
              <a:rPr lang="en-CA" dirty="0" err="1"/>
              <a:t>oogle</a:t>
            </a:r>
            <a:r>
              <a:rPr lang="en-CA" dirty="0"/>
              <a:t>: World Password Day, May 3</a:t>
            </a:r>
          </a:p>
        </p:txBody>
      </p:sp>
      <p:sp>
        <p:nvSpPr>
          <p:cNvPr id="4" name="Slide Number Placeholder 3"/>
          <p:cNvSpPr>
            <a:spLocks noGrp="1"/>
          </p:cNvSpPr>
          <p:nvPr>
            <p:ph type="sldNum" sz="quarter" idx="10"/>
          </p:nvPr>
        </p:nvSpPr>
        <p:spPr/>
        <p:txBody>
          <a:bodyPr/>
          <a:lstStyle/>
          <a:p>
            <a:fld id="{6CE49CAB-11E7-4E46-B3A8-B9759289B5BF}" type="slidenum">
              <a:rPr lang="en-US" smtClean="0"/>
              <a:t>23</a:t>
            </a:fld>
            <a:endParaRPr lang="en-US"/>
          </a:p>
        </p:txBody>
      </p:sp>
    </p:spTree>
    <p:extLst>
      <p:ext uri="{BB962C8B-B14F-4D97-AF65-F5344CB8AC3E}">
        <p14:creationId xmlns:p14="http://schemas.microsoft.com/office/powerpoint/2010/main" val="2494456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People try to make memorable, difficult to guess passwords but people are lousy at this. Almost 3/4 of all passwords people choose are based on person or place names, dictionary words, and other things of </a:t>
            </a:r>
            <a:r>
              <a:rPr lang="en-CA" sz="1200" b="0" i="0" kern="1200" dirty="0">
                <a:solidFill>
                  <a:schemeClr val="tx1"/>
                </a:solidFill>
                <a:effectLst/>
                <a:latin typeface="+mn-lt"/>
                <a:ea typeface="+mn-ea"/>
                <a:cs typeface="+mn-cs"/>
              </a:rPr>
              <a:t>personal significance or memorable patterns. People’s attempts to obfuscate or strengthen passwords usually follow predictable patterns. People almost never create truly random passwords or passphrases; see </a:t>
            </a:r>
            <a:r>
              <a:rPr lang="en-CA" dirty="0"/>
              <a:t>Bonneau and </a:t>
            </a:r>
            <a:r>
              <a:rPr lang="en-CA" dirty="0" err="1"/>
              <a:t>Shutova</a:t>
            </a:r>
            <a:r>
              <a:rPr lang="en-CA" dirty="0"/>
              <a:t>, 2012. </a:t>
            </a:r>
            <a:r>
              <a:rPr lang="en-CA" i="1" dirty="0"/>
              <a:t>Linguistic Properties </a:t>
            </a:r>
            <a:r>
              <a:rPr lang="en-CA" i="1"/>
              <a:t>of Multi-word </a:t>
            </a:r>
            <a:r>
              <a:rPr lang="en-CA" i="1" dirty="0"/>
              <a:t>Passphrases</a:t>
            </a:r>
            <a:endParaRPr lang="en-CA" sz="1200" b="0" i="1" kern="1200" dirty="0">
              <a:solidFill>
                <a:schemeClr val="tx1"/>
              </a:solidFill>
              <a:effectLst/>
              <a:latin typeface="+mn-lt"/>
              <a:ea typeface="+mn-ea"/>
              <a:cs typeface="+mn-cs"/>
            </a:endParaRPr>
          </a:p>
          <a:p>
            <a:r>
              <a:rPr lang="en-CA" sz="1200" b="1" kern="1200" dirty="0">
                <a:solidFill>
                  <a:schemeClr val="tx1"/>
                </a:solidFill>
                <a:effectLst/>
                <a:latin typeface="+mn-lt"/>
                <a:ea typeface="+mn-ea"/>
                <a:cs typeface="+mn-cs"/>
              </a:rPr>
              <a:t>The answer to this problem is simple: The only secure password is the one you can’t remember. </a:t>
            </a:r>
            <a:r>
              <a:rPr lang="en-CA" sz="1200" b="0" kern="1200" dirty="0">
                <a:solidFill>
                  <a:schemeClr val="tx1"/>
                </a:solidFill>
                <a:effectLst/>
                <a:latin typeface="+mn-lt"/>
                <a:ea typeface="+mn-ea"/>
                <a:cs typeface="+mn-cs"/>
              </a:rPr>
              <a:t>See </a:t>
            </a:r>
            <a:r>
              <a:rPr lang="en-CA" dirty="0"/>
              <a:t>https://www.troyhunt.com</a:t>
            </a:r>
            <a:r>
              <a:rPr lang="en-CA"/>
              <a:t>/science-of-password-selection</a:t>
            </a:r>
            <a:r>
              <a:rPr lang="en-CA" dirty="0"/>
              <a:t>/</a:t>
            </a:r>
          </a:p>
          <a:p>
            <a:r>
              <a:rPr lang="en-CA" dirty="0"/>
              <a:t>https://www.troyhunt.com/tag/passwords/</a:t>
            </a:r>
          </a:p>
          <a:p>
            <a:r>
              <a:rPr lang="en-CA" sz="1200" b="0" kern="1200" dirty="0">
                <a:solidFill>
                  <a:schemeClr val="tx1"/>
                </a:solidFill>
                <a:effectLst/>
                <a:latin typeface="+mn-lt"/>
                <a:ea typeface="+mn-ea"/>
                <a:cs typeface="+mn-cs"/>
              </a:rPr>
              <a:t>https://arstechnica.com</a:t>
            </a:r>
            <a:r>
              <a:rPr lang="en-CA" sz="1200" b="0" kern="1200">
                <a:solidFill>
                  <a:schemeClr val="tx1"/>
                </a:solidFill>
                <a:effectLst/>
                <a:latin typeface="+mn-lt"/>
                <a:ea typeface="+mn-ea"/>
                <a:cs typeface="+mn-cs"/>
              </a:rPr>
              <a:t>/information-technology</a:t>
            </a:r>
            <a:r>
              <a:rPr lang="en-CA" sz="1200" b="0" kern="1200" dirty="0">
                <a:solidFill>
                  <a:schemeClr val="tx1"/>
                </a:solidFill>
                <a:effectLst/>
                <a:latin typeface="+mn-lt"/>
                <a:ea typeface="+mn-ea"/>
                <a:cs typeface="+mn-cs"/>
              </a:rPr>
              <a:t>/2012/03</a:t>
            </a:r>
            <a:r>
              <a:rPr lang="en-CA" sz="1200" b="0" kern="1200">
                <a:solidFill>
                  <a:schemeClr val="tx1"/>
                </a:solidFill>
                <a:effectLst/>
                <a:latin typeface="+mn-lt"/>
                <a:ea typeface="+mn-ea"/>
                <a:cs typeface="+mn-cs"/>
              </a:rPr>
              <a:t>/passphrases-only-marginally-more-secure-than-passwords-because-of-poor-choices</a:t>
            </a:r>
            <a:r>
              <a:rPr lang="en-CA" sz="1200" b="0" kern="1200" dirty="0">
                <a:solidFill>
                  <a:schemeClr val="tx1"/>
                </a:solidFill>
                <a:effectLst/>
                <a:latin typeface="+mn-lt"/>
                <a:ea typeface="+mn-ea"/>
                <a:cs typeface="+mn-cs"/>
              </a:rPr>
              <a:t>/</a:t>
            </a:r>
          </a:p>
          <a:p>
            <a:pPr lvl="0"/>
            <a:r>
              <a:rPr lang="en-US" sz="1200" b="0" kern="1200" dirty="0">
                <a:solidFill>
                  <a:schemeClr val="tx1"/>
                </a:solidFill>
                <a:effectLst/>
                <a:latin typeface="+mn-lt"/>
                <a:ea typeface="+mn-ea"/>
                <a:cs typeface="+mn-cs"/>
              </a:rPr>
              <a:t>https://blog.mozilla.org/firefox</a:t>
            </a:r>
            <a:r>
              <a:rPr lang="en-US" sz="1200" b="0" kern="1200">
                <a:solidFill>
                  <a:schemeClr val="tx1"/>
                </a:solidFill>
                <a:effectLst/>
                <a:latin typeface="+mn-lt"/>
                <a:ea typeface="+mn-ea"/>
                <a:cs typeface="+mn-cs"/>
              </a:rPr>
              <a:t>/how-to-create-strong-passwords</a:t>
            </a:r>
            <a:r>
              <a:rPr lang="en-US" sz="1200" b="0" kern="1200" dirty="0">
                <a:solidFill>
                  <a:schemeClr val="tx1"/>
                </a:solidFill>
                <a:effectLst/>
                <a:latin typeface="+mn-lt"/>
                <a:ea typeface="+mn-ea"/>
                <a:cs typeface="+mn-cs"/>
              </a:rPr>
              <a:t>/</a:t>
            </a:r>
          </a:p>
          <a:p>
            <a:pPr lvl="0"/>
            <a:endParaRPr lang="en-US" sz="1200" b="0" kern="1200" dirty="0">
              <a:solidFill>
                <a:schemeClr val="tx1"/>
              </a:solidFill>
              <a:effectLst/>
              <a:latin typeface="+mn-lt"/>
              <a:ea typeface="+mn-ea"/>
              <a:cs typeface="+mn-cs"/>
            </a:endParaRPr>
          </a:p>
          <a:p>
            <a:pPr lvl="0"/>
            <a:r>
              <a:rPr lang="en-US" sz="1200" b="0" kern="1200" dirty="0">
                <a:solidFill>
                  <a:schemeClr val="tx1"/>
                </a:solidFill>
                <a:effectLst/>
                <a:latin typeface="+mn-lt"/>
                <a:ea typeface="+mn-ea"/>
                <a:cs typeface="+mn-cs"/>
              </a:rPr>
              <a:t>https://opensource.com/article/18/3</a:t>
            </a:r>
            <a:r>
              <a:rPr lang="en-US" sz="1200" b="0" kern="1200">
                <a:solidFill>
                  <a:schemeClr val="tx1"/>
                </a:solidFill>
                <a:effectLst/>
                <a:latin typeface="+mn-lt"/>
                <a:ea typeface="+mn-ea"/>
                <a:cs typeface="+mn-cs"/>
              </a:rPr>
              <a:t>/behind-scenes-bitwarden</a:t>
            </a:r>
            <a:endParaRPr lang="en-US" sz="1200" b="0" kern="1200" dirty="0">
              <a:solidFill>
                <a:schemeClr val="tx1"/>
              </a:solidFill>
              <a:effectLst/>
              <a:latin typeface="+mn-lt"/>
              <a:ea typeface="+mn-ea"/>
              <a:cs typeface="+mn-cs"/>
            </a:endParaRPr>
          </a:p>
          <a:p>
            <a:pPr lvl="0"/>
            <a:endParaRPr lang="en-US" sz="1200" b="0" kern="1200" dirty="0">
              <a:solidFill>
                <a:schemeClr val="tx1"/>
              </a:solidFill>
              <a:effectLst/>
              <a:latin typeface="+mn-lt"/>
              <a:ea typeface="+mn-ea"/>
              <a:cs typeface="+mn-cs"/>
            </a:endParaRPr>
          </a:p>
          <a:p>
            <a:pPr lvl="0"/>
            <a:r>
              <a:rPr lang="en-CA" sz="1200" b="0" i="0" u="none" strike="noStrike" kern="1200" dirty="0">
                <a:solidFill>
                  <a:schemeClr val="tx1"/>
                </a:solidFill>
                <a:effectLst/>
                <a:latin typeface="+mn-lt"/>
                <a:ea typeface="+mn-ea"/>
                <a:cs typeface="+mn-cs"/>
                <a:hlinkClick r:id="rId3" tooltip="Share link"/>
              </a:rPr>
              <a:t>https://youtu.be/Q0GeMSFGIgI</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 critical issue is not reusing passwords on web sites. LastPass and other utilities address this, but then your password manager is your single point of failure if hacked. </a:t>
            </a:r>
            <a:r>
              <a:rPr lang="en-CA" sz="1200" b="0" i="0" kern="1200" dirty="0">
                <a:solidFill>
                  <a:schemeClr val="tx1"/>
                </a:solidFill>
                <a:effectLst/>
                <a:latin typeface="+mn-lt"/>
                <a:ea typeface="+mn-ea"/>
                <a:cs typeface="+mn-cs"/>
              </a:rPr>
              <a:t>LastPass employs per user salts, which means an attacker would have to attempt to crack each encrypted master password individually. "Further, because a user’s password is hashed 100,100 times (default) before being sent to LastPass, and is again hashed 100,000 times before being stored, guesses can’t be done at significant speed."</a:t>
            </a:r>
          </a:p>
          <a:p>
            <a:pPr lvl="0"/>
            <a:r>
              <a:rPr lang="en-CA" sz="1200" b="0" i="0" kern="1200" dirty="0">
                <a:solidFill>
                  <a:schemeClr val="tx1"/>
                </a:solidFill>
                <a:effectLst/>
                <a:latin typeface="+mn-lt"/>
                <a:ea typeface="+mn-ea"/>
                <a:cs typeface="+mn-cs"/>
              </a:rPr>
              <a:t>https://blog.mozilla.org/firefox</a:t>
            </a:r>
            <a:r>
              <a:rPr lang="en-CA" sz="1200" b="0" i="0" kern="1200">
                <a:solidFill>
                  <a:schemeClr val="tx1"/>
                </a:solidFill>
                <a:effectLst/>
                <a:latin typeface="+mn-lt"/>
                <a:ea typeface="+mn-ea"/>
                <a:cs typeface="+mn-cs"/>
              </a:rPr>
              <a:t>/myths-about-password-managers</a:t>
            </a:r>
            <a:r>
              <a:rPr lang="en-CA" sz="1200" b="0" i="0" kern="1200" dirty="0">
                <a:solidFill>
                  <a:schemeClr val="tx1"/>
                </a:solidFill>
                <a:effectLst/>
                <a:latin typeface="+mn-lt"/>
                <a:ea typeface="+mn-ea"/>
                <a:cs typeface="+mn-cs"/>
              </a:rPr>
              <a:t>/  Myth 1: Password managers aren’t safe or trustworthy, Myth 2: Password managers aren’t 100% secure, so I shouldn’t use one, Myth 3: Storing all my passwords in one place makes them vulnerable to hackers, Myth 4: Remembering all my passwords is safer than trusting technology to do it for me, Myth 5: It’s a huge pain to set up a password manager.</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If one site uses weak storage of your password, your exposure is limited as long as it is not the same as any other password you are using. You have no control over how services store your password…so don’t reuse passwords. But </a:t>
            </a:r>
            <a:r>
              <a:rPr lang="en-US" sz="1200" kern="1200" dirty="0" err="1">
                <a:solidFill>
                  <a:schemeClr val="tx1"/>
                </a:solidFill>
                <a:effectLst/>
                <a:latin typeface="+mn-lt"/>
                <a:ea typeface="+mn-ea"/>
                <a:cs typeface="+mn-cs"/>
              </a:rPr>
              <a:t>pwd</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mgrs</a:t>
            </a:r>
            <a:r>
              <a:rPr lang="en-US" sz="1200" kern="1200" dirty="0">
                <a:solidFill>
                  <a:schemeClr val="tx1"/>
                </a:solidFill>
                <a:effectLst/>
                <a:latin typeface="+mn-lt"/>
                <a:ea typeface="+mn-ea"/>
                <a:cs typeface="+mn-cs"/>
              </a:rPr>
              <a:t> rely on a long strong </a:t>
            </a:r>
            <a:r>
              <a:rPr lang="en-US" sz="1200" kern="1200" dirty="0" err="1">
                <a:solidFill>
                  <a:schemeClr val="tx1"/>
                </a:solidFill>
                <a:effectLst/>
                <a:latin typeface="+mn-lt"/>
                <a:ea typeface="+mn-ea"/>
                <a:cs typeface="+mn-cs"/>
              </a:rPr>
              <a:t>pwd</a:t>
            </a:r>
            <a:r>
              <a:rPr lang="en-US" sz="1200" kern="1200" dirty="0">
                <a:solidFill>
                  <a:schemeClr val="tx1"/>
                </a:solidFill>
                <a:effectLst/>
                <a:latin typeface="+mn-lt"/>
                <a:ea typeface="+mn-ea"/>
                <a:cs typeface="+mn-cs"/>
              </a:rPr>
              <a:t> for security. How? </a:t>
            </a:r>
            <a:r>
              <a:rPr lang="en-US" sz="1200" kern="1200" dirty="0" err="1">
                <a:solidFill>
                  <a:schemeClr val="tx1"/>
                </a:solidFill>
                <a:effectLst/>
                <a:latin typeface="+mn-lt"/>
                <a:ea typeface="+mn-ea"/>
                <a:cs typeface="+mn-cs"/>
              </a:rPr>
              <a:t>Diceware</a:t>
            </a:r>
            <a:r>
              <a:rPr lang="en-US" sz="1200" kern="1200" dirty="0">
                <a:solidFill>
                  <a:schemeClr val="tx1"/>
                </a:solidFill>
                <a:effectLst/>
                <a:latin typeface="+mn-lt"/>
                <a:ea typeface="+mn-ea"/>
                <a:cs typeface="+mn-cs"/>
              </a:rPr>
              <a: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Diceware</a:t>
            </a:r>
            <a:r>
              <a:rPr lang="en-US" sz="1200" kern="1200" dirty="0">
                <a:solidFill>
                  <a:schemeClr val="tx1"/>
                </a:solidFill>
                <a:effectLst/>
                <a:latin typeface="+mn-lt"/>
                <a:ea typeface="+mn-ea"/>
                <a:cs typeface="+mn-cs"/>
              </a:rPr>
              <a:t> concept creates long, random but memorable pass phrases…very useful for creating </a:t>
            </a:r>
            <a:r>
              <a:rPr lang="en-US" sz="1200" kern="1200">
                <a:solidFill>
                  <a:schemeClr val="tx1"/>
                </a:solidFill>
                <a:effectLst/>
                <a:latin typeface="+mn-lt"/>
                <a:ea typeface="+mn-ea"/>
                <a:cs typeface="+mn-cs"/>
              </a:rPr>
              <a:t>a pass-phrase </a:t>
            </a:r>
            <a:r>
              <a:rPr lang="en-US" sz="1200" kern="1200" dirty="0">
                <a:solidFill>
                  <a:schemeClr val="tx1"/>
                </a:solidFill>
                <a:effectLst/>
                <a:latin typeface="+mn-lt"/>
                <a:ea typeface="+mn-ea"/>
                <a:cs typeface="+mn-cs"/>
              </a:rPr>
              <a:t>for your password manager.</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5 word passphrase = 64 bits of entropy (good)  6 word passphrase = 77.5 bit of entropy (really good). 10 words = 129 bits (cryptographically strong).</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Humans are not very good at doing anything randomly, especially when making up passwords or phrases. </a:t>
            </a:r>
            <a:r>
              <a:rPr lang="en-US" sz="1200" kern="1200" dirty="0" err="1">
                <a:solidFill>
                  <a:schemeClr val="tx1"/>
                </a:solidFill>
                <a:effectLst/>
                <a:latin typeface="+mn-lt"/>
                <a:ea typeface="+mn-ea"/>
                <a:cs typeface="+mn-cs"/>
              </a:rPr>
              <a:t>Diceware</a:t>
            </a:r>
            <a:r>
              <a:rPr lang="en-US" sz="1200" kern="1200" dirty="0">
                <a:solidFill>
                  <a:schemeClr val="tx1"/>
                </a:solidFill>
                <a:effectLst/>
                <a:latin typeface="+mn-lt"/>
                <a:ea typeface="+mn-ea"/>
                <a:cs typeface="+mn-cs"/>
              </a:rPr>
              <a:t> is a good way to generate a security question answer to be used for all security questions. Keep a record of your security answers in your password manager's notes section. </a:t>
            </a:r>
            <a:r>
              <a:rPr lang="en-US" sz="1200" kern="1200" dirty="0" err="1">
                <a:solidFill>
                  <a:schemeClr val="tx1"/>
                </a:solidFill>
                <a:effectLst/>
                <a:latin typeface="+mn-lt"/>
                <a:ea typeface="+mn-ea"/>
                <a:cs typeface="+mn-cs"/>
              </a:rPr>
              <a:t>Diceware</a:t>
            </a:r>
            <a:r>
              <a:rPr lang="en-US" sz="1200" kern="1200" dirty="0">
                <a:solidFill>
                  <a:schemeClr val="tx1"/>
                </a:solidFill>
                <a:effectLst/>
                <a:latin typeface="+mn-lt"/>
                <a:ea typeface="+mn-ea"/>
                <a:cs typeface="+mn-cs"/>
              </a:rPr>
              <a:t> is a good way to generate a passphrase for your password manager.</a:t>
            </a:r>
          </a:p>
          <a:p>
            <a:pPr lvl="0"/>
            <a:r>
              <a:rPr lang="en-US" sz="1200" b="1" kern="1200" dirty="0">
                <a:solidFill>
                  <a:schemeClr val="tx1"/>
                </a:solidFill>
                <a:effectLst/>
                <a:latin typeface="+mn-lt"/>
                <a:ea typeface="+mn-ea"/>
                <a:cs typeface="+mn-cs"/>
              </a:rPr>
              <a:t>Note</a:t>
            </a:r>
            <a:r>
              <a:rPr lang="en-US" sz="1200" kern="1200" dirty="0">
                <a:solidFill>
                  <a:schemeClr val="tx1"/>
                </a:solidFill>
                <a:effectLst/>
                <a:latin typeface="+mn-lt"/>
                <a:ea typeface="+mn-ea"/>
                <a:cs typeface="+mn-cs"/>
              </a:rPr>
              <a:t>: Using a </a:t>
            </a:r>
            <a:r>
              <a:rPr lang="en-US" sz="1200" kern="1200" dirty="0" err="1">
                <a:solidFill>
                  <a:schemeClr val="tx1"/>
                </a:solidFill>
                <a:effectLst/>
                <a:latin typeface="+mn-lt"/>
                <a:ea typeface="+mn-ea"/>
                <a:cs typeface="+mn-cs"/>
              </a:rPr>
              <a:t>diceware</a:t>
            </a:r>
            <a:r>
              <a:rPr lang="en-US" sz="1200" kern="1200" dirty="0">
                <a:solidFill>
                  <a:schemeClr val="tx1"/>
                </a:solidFill>
                <a:effectLst/>
                <a:latin typeface="+mn-lt"/>
                <a:ea typeface="+mn-ea"/>
                <a:cs typeface="+mn-cs"/>
              </a:rPr>
              <a:t> list, there are only 6^5 = 7,776 password combinations with 5 dice/throws. That determines the first word. </a:t>
            </a:r>
            <a:br>
              <a:rPr lang="en-US" sz="120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5 </a:t>
            </a:r>
            <a:r>
              <a:rPr lang="en-CA" sz="1200" b="0" i="0" kern="1200" dirty="0" err="1">
                <a:solidFill>
                  <a:schemeClr val="tx1"/>
                </a:solidFill>
                <a:effectLst/>
                <a:latin typeface="+mn-lt"/>
                <a:ea typeface="+mn-ea"/>
                <a:cs typeface="+mn-cs"/>
              </a:rPr>
              <a:t>Diceware</a:t>
            </a:r>
            <a:r>
              <a:rPr lang="en-CA" sz="1200" b="0" i="0" kern="1200" dirty="0">
                <a:solidFill>
                  <a:schemeClr val="tx1"/>
                </a:solidFill>
                <a:effectLst/>
                <a:latin typeface="+mn-lt"/>
                <a:ea typeface="+mn-ea"/>
                <a:cs typeface="+mn-cs"/>
              </a:rPr>
              <a:t> words = 7776</a:t>
            </a:r>
            <a:r>
              <a:rPr lang="en-CA" sz="1200" b="0" i="0" kern="1200" baseline="30000" dirty="0">
                <a:solidFill>
                  <a:schemeClr val="tx1"/>
                </a:solidFill>
                <a:effectLst/>
                <a:latin typeface="+mn-lt"/>
                <a:ea typeface="+mn-ea"/>
                <a:cs typeface="+mn-cs"/>
              </a:rPr>
              <a:t>5</a:t>
            </a:r>
            <a:r>
              <a:rPr lang="en-CA" sz="1200" b="0" i="0" kern="1200" dirty="0">
                <a:solidFill>
                  <a:schemeClr val="tx1"/>
                </a:solidFill>
                <a:effectLst/>
                <a:latin typeface="+mn-lt"/>
                <a:ea typeface="+mn-ea"/>
                <a:cs typeface="+mn-cs"/>
              </a:rPr>
              <a:t> = 28,430,288,029,929,701,376 possible passphrases.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…which sounds like a lot but h</a:t>
            </a:r>
            <a:r>
              <a:rPr lang="en-CA" dirty="0"/>
              <a:t>ttps://arstechnica.com</a:t>
            </a:r>
            <a:r>
              <a:rPr lang="en-CA"/>
              <a:t>/information-technology</a:t>
            </a:r>
            <a:r>
              <a:rPr lang="en-CA" dirty="0"/>
              <a:t>/2014/03</a:t>
            </a:r>
            <a:r>
              <a:rPr lang="en-CA"/>
              <a:t>/diceware-passwords-now-need-six-random-words-to-thwart-hackers</a:t>
            </a:r>
            <a:r>
              <a:rPr lang="en-CA" dirty="0"/>
              <a:t>/</a:t>
            </a:r>
          </a:p>
          <a:p>
            <a:r>
              <a:rPr lang="en-CA" dirty="0"/>
              <a:t>https://arstechnica.com</a:t>
            </a:r>
            <a:r>
              <a:rPr lang="en-CA"/>
              <a:t>/information-technology</a:t>
            </a:r>
            <a:r>
              <a:rPr lang="en-CA" dirty="0"/>
              <a:t>/2013/05</a:t>
            </a:r>
            <a:r>
              <a:rPr lang="en-CA"/>
              <a:t>/how-crackers-make-minced-meat-out-of-your-passwords</a:t>
            </a:r>
            <a:r>
              <a:rPr lang="en-CA" dirty="0"/>
              <a:t>/</a:t>
            </a:r>
          </a:p>
          <a:p>
            <a:pPr lvl="0"/>
            <a:r>
              <a:rPr lang="en-CA" sz="1200" kern="1200" dirty="0">
                <a:solidFill>
                  <a:schemeClr val="tx1"/>
                </a:solidFill>
                <a:effectLst/>
                <a:latin typeface="+mn-lt"/>
                <a:ea typeface="+mn-ea"/>
                <a:cs typeface="+mn-cs"/>
              </a:rPr>
              <a:t>http://world.std.com/~reinhold/diceware.html</a:t>
            </a:r>
          </a:p>
          <a:p>
            <a:pPr lvl="0"/>
            <a:r>
              <a:rPr lang="en-CA" sz="1200" kern="1200" dirty="0">
                <a:solidFill>
                  <a:schemeClr val="tx1"/>
                </a:solidFill>
                <a:effectLst/>
                <a:latin typeface="+mn-lt"/>
                <a:ea typeface="+mn-ea"/>
                <a:cs typeface="+mn-cs"/>
              </a:rPr>
              <a:t>https://www.rempe.us/diceware/#eff </a:t>
            </a:r>
          </a:p>
          <a:p>
            <a:pPr lvl="0"/>
            <a:r>
              <a:rPr lang="en-CA" sz="1200" kern="1200" dirty="0">
                <a:solidFill>
                  <a:schemeClr val="tx1"/>
                </a:solidFill>
                <a:effectLst/>
                <a:latin typeface="+mn-lt"/>
                <a:ea typeface="+mn-ea"/>
                <a:cs typeface="+mn-cs"/>
              </a:rPr>
              <a:t>https://en.wikipedia.org/wiki/Diceware</a:t>
            </a:r>
          </a:p>
          <a:p>
            <a:pPr lvl="0"/>
            <a:endParaRPr lang="en-CA" sz="1200" kern="1200" dirty="0">
              <a:solidFill>
                <a:schemeClr val="tx1"/>
              </a:solidFill>
              <a:effectLst/>
              <a:latin typeface="+mn-lt"/>
              <a:ea typeface="+mn-ea"/>
              <a:cs typeface="+mn-cs"/>
            </a:endParaRPr>
          </a:p>
          <a:p>
            <a:pPr lvl="0"/>
            <a:r>
              <a:rPr lang="en-CA" sz="1200" b="1" kern="1200" dirty="0">
                <a:solidFill>
                  <a:schemeClr val="tx1"/>
                </a:solidFill>
                <a:effectLst/>
                <a:latin typeface="+mn-lt"/>
                <a:ea typeface="+mn-ea"/>
                <a:cs typeface="+mn-cs"/>
              </a:rPr>
              <a:t>Use a password manager. If so, why so? If not, why not?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u="sng" kern="1200" dirty="0">
                <a:solidFill>
                  <a:schemeClr val="tx1"/>
                </a:solidFill>
                <a:effectLst/>
                <a:latin typeface="+mn-lt"/>
                <a:ea typeface="+mn-ea"/>
                <a:cs typeface="+mn-cs"/>
                <a:hlinkClick r:id="rId4"/>
              </a:rPr>
              <a:t>https://blog.dashlane.com</a:t>
            </a:r>
            <a:r>
              <a:rPr lang="en-CA" sz="1200" u="sng" kern="1200">
                <a:solidFill>
                  <a:schemeClr val="tx1"/>
                </a:solidFill>
                <a:effectLst/>
                <a:latin typeface="+mn-lt"/>
                <a:ea typeface="+mn-ea"/>
                <a:cs typeface="+mn-cs"/>
                <a:hlinkClick r:id="rId4"/>
              </a:rPr>
              <a:t>/a-skeptics-guide-to-password-managers-and-security</a:t>
            </a:r>
            <a:r>
              <a:rPr lang="en-CA" sz="1200" u="sng" kern="1200" dirty="0">
                <a:solidFill>
                  <a:schemeClr val="tx1"/>
                </a:solidFill>
                <a:effectLst/>
                <a:latin typeface="+mn-lt"/>
                <a:ea typeface="+mn-ea"/>
                <a:cs typeface="+mn-cs"/>
                <a:hlinkClick r:id="rId4"/>
              </a:rPr>
              <a:t>/</a:t>
            </a:r>
            <a:r>
              <a:rPr lang="en-CA" sz="1200" kern="1200" dirty="0">
                <a:solidFill>
                  <a:schemeClr val="tx1"/>
                </a:solidFill>
                <a:effectLst/>
                <a:latin typeface="+mn-lt"/>
                <a:ea typeface="+mn-ea"/>
                <a:cs typeface="+mn-cs"/>
              </a:rPr>
              <a:t> </a:t>
            </a:r>
            <a:endParaRPr lang="en-CA" dirty="0">
              <a:effectLst/>
            </a:endParaRPr>
          </a:p>
          <a:p>
            <a:pPr lvl="0"/>
            <a:r>
              <a:rPr lang="en-CA" sz="1200" kern="1200" dirty="0">
                <a:solidFill>
                  <a:schemeClr val="tx1"/>
                </a:solidFill>
                <a:effectLst/>
                <a:latin typeface="+mn-lt"/>
                <a:ea typeface="+mn-ea"/>
                <a:cs typeface="+mn-cs"/>
              </a:rPr>
              <a:t>Google: </a:t>
            </a:r>
            <a:r>
              <a:rPr lang="en-CA" sz="1200" u="sng" kern="1200" dirty="0">
                <a:solidFill>
                  <a:schemeClr val="tx1"/>
                </a:solidFill>
                <a:effectLst/>
                <a:latin typeface="+mn-lt"/>
                <a:ea typeface="+mn-ea"/>
                <a:cs typeface="+mn-cs"/>
                <a:hlinkClick r:id="rId5"/>
              </a:rPr>
              <a:t>password manager comparison 2017</a:t>
            </a:r>
            <a:r>
              <a:rPr lang="en-CA" sz="1200" u="sng" kern="1200" dirty="0">
                <a:solidFill>
                  <a:schemeClr val="tx1"/>
                </a:solidFill>
                <a:effectLst/>
                <a:latin typeface="+mn-lt"/>
                <a:ea typeface="+mn-ea"/>
                <a:cs typeface="+mn-cs"/>
              </a:rPr>
              <a:t> https://www.google.ca/search?q=password+manager+comparison+2017 </a:t>
            </a:r>
          </a:p>
          <a:p>
            <a:pPr lvl="0"/>
            <a:endParaRPr lang="en-US" sz="1200" kern="1200" dirty="0">
              <a:solidFill>
                <a:schemeClr val="tx1"/>
              </a:solidFill>
              <a:effectLst/>
              <a:latin typeface="+mn-lt"/>
              <a:ea typeface="+mn-ea"/>
              <a:cs typeface="+mn-cs"/>
            </a:endParaRPr>
          </a:p>
          <a:p>
            <a:pPr lvl="0"/>
            <a:r>
              <a:rPr lang="en-CA" sz="1200" b="1" kern="1200" dirty="0">
                <a:solidFill>
                  <a:schemeClr val="tx1"/>
                </a:solidFill>
                <a:effectLst/>
                <a:latin typeface="+mn-lt"/>
                <a:ea typeface="+mn-ea"/>
                <a:cs typeface="+mn-cs"/>
              </a:rPr>
              <a:t>PassPhrase creation. If so, why so? If not, why not?</a:t>
            </a:r>
          </a:p>
          <a:p>
            <a:pPr lvl="1"/>
            <a:r>
              <a:rPr lang="en-CA" sz="1200" u="sng" kern="1200" dirty="0">
                <a:solidFill>
                  <a:schemeClr val="tx1"/>
                </a:solidFill>
                <a:effectLst/>
                <a:latin typeface="+mn-lt"/>
                <a:ea typeface="+mn-ea"/>
                <a:cs typeface="+mn-cs"/>
                <a:hlinkClick r:id="rId6"/>
              </a:rPr>
              <a:t>https://en.wikipedia.org/wiki/Diceware</a:t>
            </a:r>
            <a:r>
              <a:rPr lang="en-CA" sz="1200" kern="1200" dirty="0">
                <a:solidFill>
                  <a:schemeClr val="tx1"/>
                </a:solidFill>
                <a:effectLst/>
                <a:latin typeface="+mn-lt"/>
                <a:ea typeface="+mn-ea"/>
                <a:cs typeface="+mn-cs"/>
              </a:rPr>
              <a:t> </a:t>
            </a:r>
            <a:endParaRPr lang="en-CA" dirty="0">
              <a:effectLst/>
            </a:endParaRPr>
          </a:p>
          <a:p>
            <a:pPr lvl="1"/>
            <a:r>
              <a:rPr lang="en-CA" sz="1200" u="sng" kern="1200" dirty="0">
                <a:solidFill>
                  <a:schemeClr val="tx1"/>
                </a:solidFill>
                <a:effectLst/>
                <a:latin typeface="+mn-lt"/>
                <a:ea typeface="+mn-ea"/>
                <a:cs typeface="+mn-cs"/>
                <a:hlinkClick r:id="rId7"/>
              </a:rPr>
              <a:t>http://world.std.com/~reinhold/diceware.html</a:t>
            </a:r>
            <a:endParaRPr lang="en-CA" dirty="0">
              <a:effectLst/>
            </a:endParaRPr>
          </a:p>
          <a:p>
            <a:pPr lvl="1"/>
            <a:r>
              <a:rPr lang="en-CA" sz="1200" u="sng" kern="1200" dirty="0">
                <a:solidFill>
                  <a:schemeClr val="tx1"/>
                </a:solidFill>
                <a:effectLst/>
                <a:latin typeface="+mn-lt"/>
                <a:ea typeface="+mn-ea"/>
                <a:cs typeface="+mn-cs"/>
                <a:hlinkClick r:id="rId8"/>
              </a:rPr>
              <a:t>https://theintercept.com/2015/03/26</a:t>
            </a:r>
            <a:r>
              <a:rPr lang="en-CA" sz="1200" u="sng" kern="1200">
                <a:solidFill>
                  <a:schemeClr val="tx1"/>
                </a:solidFill>
                <a:effectLst/>
                <a:latin typeface="+mn-lt"/>
                <a:ea typeface="+mn-ea"/>
                <a:cs typeface="+mn-cs"/>
                <a:hlinkClick r:id="rId8"/>
              </a:rPr>
              <a:t>/passphrases-can-memorize-attackers-cant-guess</a:t>
            </a:r>
            <a:r>
              <a:rPr lang="en-CA" sz="1200" u="sng" kern="1200" dirty="0">
                <a:solidFill>
                  <a:schemeClr val="tx1"/>
                </a:solidFill>
                <a:effectLst/>
                <a:latin typeface="+mn-lt"/>
                <a:ea typeface="+mn-ea"/>
                <a:cs typeface="+mn-cs"/>
                <a:hlinkClick r:id="rId8"/>
              </a:rPr>
              <a:t>/</a:t>
            </a:r>
            <a:r>
              <a:rPr lang="en-CA" sz="1200" kern="1200" dirty="0">
                <a:solidFill>
                  <a:schemeClr val="tx1"/>
                </a:solidFill>
                <a:effectLst/>
                <a:latin typeface="+mn-lt"/>
                <a:ea typeface="+mn-ea"/>
                <a:cs typeface="+mn-cs"/>
              </a:rPr>
              <a:t> </a:t>
            </a:r>
            <a:endParaRPr lang="en-CA" dirty="0">
              <a:effectLst/>
            </a:endParaRPr>
          </a:p>
          <a:p>
            <a:pPr lvl="1"/>
            <a:r>
              <a:rPr lang="en-CA" sz="1200" kern="1200" dirty="0">
                <a:solidFill>
                  <a:schemeClr val="tx1"/>
                </a:solidFill>
                <a:effectLst/>
                <a:latin typeface="+mn-lt"/>
                <a:ea typeface="+mn-ea"/>
                <a:cs typeface="+mn-cs"/>
              </a:rPr>
              <a:t>E.g. </a:t>
            </a:r>
            <a:r>
              <a:rPr lang="en-CA" sz="1200" u="sng" kern="1200" dirty="0">
                <a:solidFill>
                  <a:schemeClr val="tx1"/>
                </a:solidFill>
                <a:effectLst/>
                <a:latin typeface="+mn-lt"/>
                <a:ea typeface="+mn-ea"/>
                <a:cs typeface="+mn-cs"/>
                <a:hlinkClick r:id="rId9"/>
              </a:rPr>
              <a:t>https://www.rempe.us/diceware/#eff</a:t>
            </a:r>
            <a:r>
              <a:rPr lang="en-CA" sz="1200" kern="1200" dirty="0">
                <a:solidFill>
                  <a:schemeClr val="tx1"/>
                </a:solidFill>
                <a:effectLst/>
                <a:latin typeface="+mn-lt"/>
                <a:ea typeface="+mn-ea"/>
                <a:cs typeface="+mn-cs"/>
              </a:rPr>
              <a:t> to generate random </a:t>
            </a:r>
            <a:r>
              <a:rPr lang="en-CA" sz="1200" kern="1200" dirty="0" err="1">
                <a:solidFill>
                  <a:schemeClr val="tx1"/>
                </a:solidFill>
                <a:effectLst/>
                <a:latin typeface="+mn-lt"/>
                <a:ea typeface="+mn-ea"/>
                <a:cs typeface="+mn-cs"/>
              </a:rPr>
              <a:t>PassPhrase</a:t>
            </a:r>
            <a:r>
              <a:rPr lang="en-CA" sz="1200" kern="1200" dirty="0">
                <a:solidFill>
                  <a:schemeClr val="tx1"/>
                </a:solidFill>
                <a:effectLst/>
                <a:latin typeface="+mn-lt"/>
                <a:ea typeface="+mn-ea"/>
                <a:cs typeface="+mn-cs"/>
              </a:rPr>
              <a:t> </a:t>
            </a:r>
          </a:p>
          <a:p>
            <a:pPr lvl="1"/>
            <a:endParaRPr lang="en-CA" sz="1200" kern="1200" dirty="0">
              <a:solidFill>
                <a:schemeClr val="tx1"/>
              </a:solidFill>
              <a:effectLst/>
              <a:latin typeface="+mn-lt"/>
              <a:ea typeface="+mn-ea"/>
              <a:cs typeface="+mn-cs"/>
            </a:endParaRPr>
          </a:p>
          <a:p>
            <a:pPr lvl="1"/>
            <a:r>
              <a:rPr lang="en-CA" sz="1200" kern="1200" dirty="0">
                <a:solidFill>
                  <a:schemeClr val="tx1"/>
                </a:solidFill>
                <a:effectLst/>
                <a:latin typeface="+mn-lt"/>
                <a:ea typeface="+mn-ea"/>
                <a:cs typeface="+mn-cs"/>
              </a:rPr>
              <a:t>Or </a:t>
            </a:r>
            <a:r>
              <a:rPr lang="en-CA" sz="1200" u="sng" kern="1200" dirty="0">
                <a:solidFill>
                  <a:schemeClr val="tx1"/>
                </a:solidFill>
                <a:effectLst/>
                <a:latin typeface="+mn-lt"/>
                <a:ea typeface="+mn-ea"/>
                <a:cs typeface="+mn-cs"/>
                <a:hlinkClick r:id="rId10"/>
              </a:rPr>
              <a:t>random.org</a:t>
            </a:r>
            <a:r>
              <a:rPr lang="en-CA" sz="1200" kern="1200" dirty="0">
                <a:solidFill>
                  <a:schemeClr val="tx1"/>
                </a:solidFill>
                <a:effectLst/>
                <a:latin typeface="+mn-lt"/>
                <a:ea typeface="+mn-ea"/>
                <a:cs typeface="+mn-cs"/>
              </a:rPr>
              <a:t> and </a:t>
            </a:r>
            <a:r>
              <a:rPr lang="en-CA" sz="1200" u="sng" kern="1200" dirty="0">
                <a:solidFill>
                  <a:schemeClr val="tx1"/>
                </a:solidFill>
                <a:effectLst/>
                <a:latin typeface="+mn-lt"/>
                <a:ea typeface="+mn-ea"/>
                <a:cs typeface="+mn-cs"/>
                <a:hlinkClick r:id="rId11"/>
              </a:rPr>
              <a:t>https://www.eff.org/files/2016/07/18/eff_large_wordlist.txt</a:t>
            </a:r>
            <a:r>
              <a:rPr lang="en-CA" sz="1200" kern="1200" dirty="0">
                <a:solidFill>
                  <a:schemeClr val="tx1"/>
                </a:solidFill>
                <a:effectLst/>
                <a:latin typeface="+mn-lt"/>
                <a:ea typeface="+mn-ea"/>
                <a:cs typeface="+mn-cs"/>
              </a:rPr>
              <a:t> </a:t>
            </a:r>
          </a:p>
          <a:p>
            <a:pPr lvl="1"/>
            <a:r>
              <a:rPr lang="en-CA" dirty="0">
                <a:effectLst/>
              </a:rPr>
              <a:t>https://www.random.org/integers/?num=6&amp;min=11111&amp;max=66666&amp;col=1&amp;base=10&amp;format=html&amp;rnd=new </a:t>
            </a:r>
          </a:p>
          <a:p>
            <a:endParaRPr lang="en-US" dirty="0"/>
          </a:p>
          <a:p>
            <a:r>
              <a:rPr lang="en-US" b="1" dirty="0"/>
              <a:t>S</a:t>
            </a:r>
            <a:r>
              <a:rPr lang="en-CA" b="1" dirty="0" err="1"/>
              <a:t>hould</a:t>
            </a:r>
            <a:r>
              <a:rPr lang="en-CA" b="1" dirty="0"/>
              <a:t> you rely on third party authentication? How is that better than a Password Manager?</a:t>
            </a:r>
          </a:p>
          <a:p>
            <a:r>
              <a:rPr lang="en-US" dirty="0"/>
              <a:t>A</a:t>
            </a:r>
            <a:r>
              <a:rPr lang="en-CA" dirty="0"/>
              <a:t> student reports: "</a:t>
            </a:r>
            <a:r>
              <a:rPr lang="en-CA" sz="1200" kern="1200" dirty="0">
                <a:solidFill>
                  <a:schemeClr val="tx1"/>
                </a:solidFill>
                <a:effectLst/>
                <a:latin typeface="+mn-lt"/>
                <a:ea typeface="+mn-ea"/>
                <a:cs typeface="+mn-cs"/>
              </a:rPr>
              <a:t>I recently logged in to a site with a (largely unused) twitter</a:t>
            </a:r>
            <a:r>
              <a:rPr lang="en-CA" dirty="0"/>
              <a:t> </a:t>
            </a:r>
            <a:r>
              <a:rPr lang="en-CA" sz="1200" kern="1200" dirty="0">
                <a:solidFill>
                  <a:schemeClr val="tx1"/>
                </a:solidFill>
                <a:effectLst/>
                <a:latin typeface="+mn-lt"/>
                <a:ea typeface="+mn-ea"/>
                <a:cs typeface="+mn-cs"/>
              </a:rPr>
              <a:t>account. To do this, that site wanted permissions to do basically anything it wanted on</a:t>
            </a:r>
            <a:r>
              <a:rPr lang="en-CA" dirty="0"/>
              <a:t> </a:t>
            </a:r>
            <a:r>
              <a:rPr lang="en-CA" sz="1200" kern="1200" dirty="0">
                <a:solidFill>
                  <a:schemeClr val="tx1"/>
                </a:solidFill>
                <a:effectLst/>
                <a:latin typeface="+mn-lt"/>
                <a:ea typeface="+mn-ea"/>
                <a:cs typeface="+mn-cs"/>
              </a:rPr>
              <a:t>twitter: read my tweets, access my friends lists, and I believe it even wanted to be able</a:t>
            </a:r>
            <a:r>
              <a:rPr lang="en-CA" dirty="0"/>
              <a:t> </a:t>
            </a:r>
            <a:r>
              <a:rPr lang="en-CA" sz="1200" kern="1200" dirty="0">
                <a:solidFill>
                  <a:schemeClr val="tx1"/>
                </a:solidFill>
                <a:effectLst/>
                <a:latin typeface="+mn-lt"/>
                <a:ea typeface="+mn-ea"/>
                <a:cs typeface="+mn-cs"/>
              </a:rPr>
              <a:t>to post tweets.</a:t>
            </a:r>
            <a:r>
              <a:rPr lang="en-CA" dirty="0"/>
              <a:t>"</a:t>
            </a:r>
            <a:endParaRPr lang="en-CA" b="1" dirty="0"/>
          </a:p>
          <a:p>
            <a:r>
              <a:rPr lang="en-CA" dirty="0"/>
              <a:t>http://lifehacker.com/5918086</a:t>
            </a:r>
            <a:r>
              <a:rPr lang="en-CA"/>
              <a:t>/understanding-oauth-what-happens-when-you-log-into-a-site-with-google-twitter-or-facebook</a:t>
            </a:r>
            <a:endParaRPr lang="en-CA" dirty="0"/>
          </a:p>
          <a:p>
            <a:r>
              <a:rPr lang="en-CA" dirty="0"/>
              <a:t>https://www.avg.com/en/signal</a:t>
            </a:r>
            <a:r>
              <a:rPr lang="en-CA"/>
              <a:t>/is-it-safe-to-log-in-with-facebook-or-google</a:t>
            </a:r>
            <a:endParaRPr lang="en-CA" dirty="0"/>
          </a:p>
          <a:p>
            <a:r>
              <a:rPr lang="en-CA" dirty="0"/>
              <a:t>https://www.google.ca/search?q=Should+you+rely+on+third+party+authentication+using+google+or+facebook+to+sign+on</a:t>
            </a:r>
          </a:p>
          <a:p>
            <a:r>
              <a:rPr lang="en-US" dirty="0"/>
              <a:t>https://security.stackexchange.com/questions/133065</a:t>
            </a:r>
            <a:r>
              <a:rPr lang="en-US"/>
              <a:t>/why-is-it-a-bad-idea-to-use-plain-oauth2-for-authentication</a:t>
            </a:r>
            <a:endParaRPr lang="en-US" dirty="0"/>
          </a:p>
          <a:p>
            <a:r>
              <a:rPr lang="en-US" dirty="0"/>
              <a:t>"</a:t>
            </a:r>
            <a:r>
              <a:rPr lang="en-CA" sz="1200" b="0" i="0" kern="1200" dirty="0">
                <a:solidFill>
                  <a:schemeClr val="tx1"/>
                </a:solidFill>
                <a:effectLst/>
                <a:latin typeface="+mn-lt"/>
                <a:ea typeface="+mn-ea"/>
                <a:cs typeface="+mn-cs"/>
              </a:rPr>
              <a:t>OAuth2 is meant for a user to authorize an application to load the user's resources from some resource provider. In other words: </a:t>
            </a:r>
            <a:r>
              <a:rPr lang="en-CA" sz="1200" b="1" i="0" kern="1200" dirty="0">
                <a:solidFill>
                  <a:schemeClr val="tx1"/>
                </a:solidFill>
                <a:effectLst/>
                <a:latin typeface="+mn-lt"/>
                <a:ea typeface="+mn-ea"/>
                <a:cs typeface="+mn-cs"/>
              </a:rPr>
              <a:t>OAuth2 is a mechanism for </a:t>
            </a:r>
            <a:r>
              <a:rPr lang="en-CA" sz="1200" b="1" i="1" kern="1200" dirty="0">
                <a:solidFill>
                  <a:schemeClr val="tx1"/>
                </a:solidFill>
                <a:effectLst/>
                <a:latin typeface="+mn-lt"/>
                <a:ea typeface="+mn-ea"/>
                <a:cs typeface="+mn-cs"/>
              </a:rPr>
              <a:t>delegation of authorization</a:t>
            </a:r>
            <a:r>
              <a:rPr lang="en-CA" sz="1200" b="0" i="0" kern="1200" dirty="0">
                <a:solidFill>
                  <a:schemeClr val="tx1"/>
                </a:solidFill>
                <a:effectLst/>
                <a:latin typeface="+mn-lt"/>
                <a:ea typeface="+mn-ea"/>
                <a:cs typeface="+mn-cs"/>
              </a:rPr>
              <a:t>. The protocol does not support authentication (although it is commonly misused for exactly that)."</a:t>
            </a:r>
            <a:endParaRPr lang="en-US" dirty="0"/>
          </a:p>
          <a:p>
            <a:endParaRPr lang="en-US" dirty="0"/>
          </a:p>
          <a:p>
            <a:r>
              <a:rPr lang="en-US" dirty="0"/>
              <a:t>https://openid.net/connect/faq/</a:t>
            </a:r>
          </a:p>
          <a:p>
            <a:r>
              <a:rPr lang="en-US" dirty="0"/>
              <a:t>https://spin.atomicobject.com/2016/05/30</a:t>
            </a:r>
            <a:r>
              <a:rPr lang="en-US"/>
              <a:t>/openid-oauth-saml</a:t>
            </a:r>
            <a:r>
              <a:rPr lang="en-US" dirty="0"/>
              <a:t>/</a:t>
            </a:r>
          </a:p>
          <a:p>
            <a:r>
              <a:rPr lang="en-US" dirty="0"/>
              <a:t>https://security.stackexchange.com/questions/44611</a:t>
            </a:r>
            <a:r>
              <a:rPr lang="en-US"/>
              <a:t>/difference-between-oauth-openid-and-openid-connect-in-very-simple-term</a:t>
            </a:r>
            <a:endParaRPr lang="en-US" dirty="0"/>
          </a:p>
          <a:p>
            <a:r>
              <a:rPr lang="en-US" dirty="0"/>
              <a:t>https://diacc.ca</a:t>
            </a:r>
            <a:r>
              <a:rPr lang="en-US"/>
              <a:t>/wp-content</a:t>
            </a:r>
            <a:r>
              <a:rPr lang="en-US" dirty="0"/>
              <a:t>/uploads/2015/05</a:t>
            </a:r>
            <a:r>
              <a:rPr lang="en-US"/>
              <a:t>/DIACC-Building-Canadas-Digital-Future-May-6-2015</a:t>
            </a:r>
            <a:r>
              <a:rPr lang="en-US" dirty="0"/>
              <a:t>.pdf</a:t>
            </a:r>
          </a:p>
          <a:p>
            <a:r>
              <a:rPr lang="en-CA" dirty="0"/>
              <a:t>http://www.itworldcanada.com/article</a:t>
            </a:r>
            <a:r>
              <a:rPr lang="en-CA"/>
              <a:t>/corporate-password-practices-still-lacking-says-dashlane</a:t>
            </a:r>
            <a:r>
              <a:rPr lang="en-CA" dirty="0"/>
              <a:t>/395532</a:t>
            </a:r>
          </a:p>
          <a:p>
            <a:r>
              <a:rPr lang="en-CA" dirty="0"/>
              <a:t>http://www.itworldcanada.com/article</a:t>
            </a:r>
            <a:r>
              <a:rPr lang="en-CA"/>
              <a:t>/hbo-suffers-game-of-thrones-sized-hack</a:t>
            </a:r>
            <a:r>
              <a:rPr lang="en-CA" dirty="0"/>
              <a:t>/395329</a:t>
            </a:r>
          </a:p>
          <a:p>
            <a:r>
              <a:rPr lang="en-CA" dirty="0"/>
              <a:t>http://www.itworldcanada.com/article</a:t>
            </a:r>
            <a:r>
              <a:rPr lang="en-CA"/>
              <a:t>/why-the-hbo-breach-was-no-surprise-to-a-forrester-analyst</a:t>
            </a:r>
            <a:r>
              <a:rPr lang="en-CA" dirty="0"/>
              <a:t>/395435</a:t>
            </a:r>
          </a:p>
          <a:p>
            <a:endParaRPr lang="en-CA" dirty="0"/>
          </a:p>
          <a:p>
            <a:r>
              <a:rPr lang="en-CA" sz="1200" b="0" i="0" kern="1200" dirty="0">
                <a:solidFill>
                  <a:schemeClr val="tx1"/>
                </a:solidFill>
                <a:effectLst/>
                <a:latin typeface="+mn-lt"/>
                <a:ea typeface="+mn-ea"/>
                <a:cs typeface="+mn-cs"/>
              </a:rPr>
              <a:t>Password Policy Enforcer helps you to secure your network by ensuring that users choose strong passwords.</a:t>
            </a:r>
            <a:endParaRPr lang="en-CA" dirty="0"/>
          </a:p>
          <a:p>
            <a:r>
              <a:rPr lang="en-CA" dirty="0"/>
              <a:t>https://anixis.com/doc/ppe803ag/index.html?ppe_whats_new.htm</a:t>
            </a:r>
          </a:p>
        </p:txBody>
      </p:sp>
      <p:sp>
        <p:nvSpPr>
          <p:cNvPr id="4" name="Slide Number Placeholder 3"/>
          <p:cNvSpPr>
            <a:spLocks noGrp="1"/>
          </p:cNvSpPr>
          <p:nvPr>
            <p:ph type="sldNum" sz="quarter" idx="10"/>
          </p:nvPr>
        </p:nvSpPr>
        <p:spPr/>
        <p:txBody>
          <a:bodyPr/>
          <a:lstStyle/>
          <a:p>
            <a:fld id="{6CE49CAB-11E7-4E46-B3A8-B9759289B5BF}" type="slidenum">
              <a:rPr lang="en-US" smtClean="0"/>
              <a:t>24</a:t>
            </a:fld>
            <a:endParaRPr lang="en-US"/>
          </a:p>
        </p:txBody>
      </p:sp>
    </p:spTree>
    <p:extLst>
      <p:ext uri="{BB962C8B-B14F-4D97-AF65-F5344CB8AC3E}">
        <p14:creationId xmlns:p14="http://schemas.microsoft.com/office/powerpoint/2010/main" val="3422045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dirty="0"/>
              <a:t>ALWAYS use 2FA on Password Manager and financial accounts!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kern="1200" dirty="0">
                <a:solidFill>
                  <a:schemeClr val="tx1"/>
                </a:solidFill>
                <a:effectLst/>
                <a:latin typeface="+mn-lt"/>
                <a:ea typeface="+mn-ea"/>
                <a:cs typeface="+mn-cs"/>
              </a:rPr>
              <a:t>FIDO2 Universal 2nd Factor (U2F) </a:t>
            </a:r>
            <a:r>
              <a:rPr lang="es-ES" sz="1200" b="0" i="0" kern="1200" dirty="0" err="1">
                <a:solidFill>
                  <a:schemeClr val="tx1"/>
                </a:solidFill>
                <a:effectLst/>
                <a:latin typeface="+mn-lt"/>
                <a:ea typeface="+mn-ea"/>
                <a:cs typeface="+mn-cs"/>
              </a:rPr>
              <a:t>is</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current</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state</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of</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the</a:t>
            </a:r>
            <a:r>
              <a:rPr lang="es-ES" sz="1200" b="0" i="0" kern="1200" dirty="0">
                <a:solidFill>
                  <a:schemeClr val="tx1"/>
                </a:solidFill>
                <a:effectLst/>
                <a:latin typeface="+mn-lt"/>
                <a:ea typeface="+mn-ea"/>
                <a:cs typeface="+mn-cs"/>
              </a:rPr>
              <a:t> art in 2FA</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https://en.wikipedia.org/wiki/Universal_2nd_Factor</a:t>
            </a:r>
            <a:endParaRPr lang="en-US" sz="1200" b="1" u="none" dirty="0"/>
          </a:p>
          <a:p>
            <a:endParaRPr lang="en-US" sz="1200" b="1" u="none" dirty="0"/>
          </a:p>
          <a:p>
            <a:r>
              <a:rPr lang="en-US" sz="1200" b="1" u="none" dirty="0"/>
              <a:t>Phones are used for NFC tap, Google/</a:t>
            </a:r>
            <a:r>
              <a:rPr lang="en-US" sz="1200" b="1" u="none" dirty="0" err="1"/>
              <a:t>LassPass</a:t>
            </a:r>
            <a:r>
              <a:rPr lang="en-US" sz="1200" b="1" u="none" dirty="0"/>
              <a:t>/Microsoft Authenticator app, code via SMS message (least secure and can be hacked)</a:t>
            </a:r>
          </a:p>
          <a:p>
            <a:endParaRPr lang="en-CA" sz="1200" b="1" u="none" dirty="0"/>
          </a:p>
          <a:p>
            <a:r>
              <a:rPr lang="en-CA" sz="1200" b="1" u="sng" dirty="0"/>
              <a:t>Authentication</a:t>
            </a:r>
            <a:r>
              <a:rPr lang="en-CA" sz="1200" b="1" dirty="0"/>
              <a:t> is the validation and acceptance of Credentials, i.e. something that proves you are really you. 2FA is two somethings.</a:t>
            </a:r>
          </a:p>
          <a:p>
            <a:r>
              <a:rPr lang="en-US" sz="1200" b="0" kern="1200" dirty="0">
                <a:solidFill>
                  <a:schemeClr val="tx1"/>
                </a:solidFill>
                <a:effectLst/>
                <a:latin typeface="+mn-lt"/>
                <a:ea typeface="+mn-ea"/>
                <a:cs typeface="+mn-cs"/>
              </a:rPr>
              <a:t>Some organizations ask you for two pieces of identification, e.g. driver's license and credit card. This is a weak form of two factor authentication: two things you have.</a:t>
            </a:r>
          </a:p>
          <a:p>
            <a:r>
              <a:rPr lang="en-US" sz="1200" b="1" kern="1200" dirty="0">
                <a:solidFill>
                  <a:schemeClr val="tx1"/>
                </a:solidFill>
                <a:effectLst/>
                <a:latin typeface="+mn-lt"/>
                <a:ea typeface="+mn-ea"/>
                <a:cs typeface="+mn-cs"/>
              </a:rPr>
              <a:t>Secure systems have moved to 2FA as a minimum.</a:t>
            </a:r>
          </a:p>
          <a:p>
            <a:r>
              <a:rPr lang="en-US" sz="1200" b="1" kern="1200" dirty="0">
                <a:solidFill>
                  <a:schemeClr val="tx1"/>
                </a:solidFill>
                <a:effectLst/>
                <a:latin typeface="+mn-lt"/>
                <a:ea typeface="+mn-ea"/>
                <a:cs typeface="+mn-cs"/>
              </a:rPr>
              <a:t>Caution: </a:t>
            </a:r>
            <a:r>
              <a:rPr lang="en-CA" sz="1200" b="1" kern="1200" dirty="0">
                <a:solidFill>
                  <a:schemeClr val="tx1"/>
                </a:solidFill>
                <a:effectLst/>
                <a:latin typeface="+mn-lt"/>
                <a:ea typeface="+mn-ea"/>
                <a:cs typeface="+mn-cs"/>
              </a:rPr>
              <a:t>the presence of a second factor caused users to pick much weaker passwords than if passwords alone were used to protect an account (</a:t>
            </a:r>
            <a:r>
              <a:rPr lang="en-CA" sz="1200" b="1" kern="1200">
                <a:solidFill>
                  <a:schemeClr val="tx1"/>
                </a:solidFill>
                <a:effectLst/>
                <a:latin typeface="+mn-lt"/>
                <a:ea typeface="+mn-ea"/>
                <a:cs typeface="+mn-cs"/>
              </a:rPr>
              <a:t>Microsoft - </a:t>
            </a:r>
            <a:r>
              <a:rPr lang="en-CA" sz="1200" b="1" kern="1200" dirty="0">
                <a:solidFill>
                  <a:schemeClr val="tx1"/>
                </a:solidFill>
                <a:effectLst/>
                <a:latin typeface="+mn-lt"/>
                <a:ea typeface="+mn-ea"/>
                <a:cs typeface="+mn-cs"/>
              </a:rPr>
              <a:t>Quest to Replace Passwords, 2012)</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a:t>
            </a:r>
            <a:r>
              <a:rPr lang="en-CA" sz="1200" kern="1200" dirty="0" err="1">
                <a:solidFill>
                  <a:schemeClr val="tx1"/>
                </a:solidFill>
                <a:effectLst/>
                <a:latin typeface="+mn-lt"/>
                <a:ea typeface="+mn-ea"/>
                <a:cs typeface="+mn-cs"/>
              </a:rPr>
              <a:t>oogle’s</a:t>
            </a:r>
            <a:r>
              <a:rPr lang="en-CA" sz="1200" kern="1200" dirty="0">
                <a:solidFill>
                  <a:schemeClr val="tx1"/>
                </a:solidFill>
                <a:effectLst/>
                <a:latin typeface="+mn-lt"/>
                <a:ea typeface="+mn-ea"/>
                <a:cs typeface="+mn-cs"/>
              </a:rPr>
              <a:t> Authenticator is widely used on smartphones. Today, smartphones are the something most people already have.</a:t>
            </a:r>
          </a:p>
          <a:p>
            <a:r>
              <a:rPr lang="en-CA" sz="1200" kern="1200" dirty="0">
                <a:solidFill>
                  <a:schemeClr val="tx1"/>
                </a:solidFill>
                <a:effectLst/>
                <a:latin typeface="+mn-lt"/>
                <a:ea typeface="+mn-ea"/>
                <a:cs typeface="+mn-cs"/>
              </a:rPr>
              <a:t>https://landing.google.com/advancedprotection/ Google's  Advanced Protection Program uses a </a:t>
            </a:r>
            <a:r>
              <a:rPr lang="en-CA" sz="1200" b="0" i="0" kern="1200" dirty="0">
                <a:solidFill>
                  <a:schemeClr val="tx1"/>
                </a:solidFill>
                <a:effectLst/>
                <a:latin typeface="+mn-lt"/>
                <a:ea typeface="+mn-ea"/>
                <a:cs typeface="+mn-cs"/>
              </a:rPr>
              <a:t>physical Security Key as the second factor</a:t>
            </a:r>
            <a:endParaRPr lang="en-CA"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Webauthn</a:t>
            </a:r>
            <a:r>
              <a:rPr lang="en-US" sz="1200" kern="1200" dirty="0">
                <a:solidFill>
                  <a:schemeClr val="tx1"/>
                </a:solidFill>
                <a:effectLst/>
                <a:latin typeface="+mn-lt"/>
                <a:ea typeface="+mn-ea"/>
                <a:cs typeface="+mn-cs"/>
              </a:rPr>
              <a:t> – </a:t>
            </a:r>
            <a:r>
              <a:rPr lang="en-CA" sz="1200" kern="1200" dirty="0">
                <a:solidFill>
                  <a:schemeClr val="tx1"/>
                </a:solidFill>
                <a:effectLst/>
                <a:latin typeface="+mn-lt"/>
                <a:ea typeface="+mn-ea"/>
                <a:cs typeface="+mn-cs"/>
              </a:rPr>
              <a:t>Web Authentication: An API for accessing Public Key Credentials Level 1, W3C Recommendation, 4 March 2019</a:t>
            </a:r>
          </a:p>
          <a:p>
            <a:r>
              <a:rPr lang="en-CA" sz="1200" kern="1200" dirty="0">
                <a:solidFill>
                  <a:schemeClr val="tx1"/>
                </a:solidFill>
                <a:effectLst/>
                <a:latin typeface="+mn-lt"/>
                <a:ea typeface="+mn-ea"/>
                <a:cs typeface="+mn-cs"/>
              </a:rPr>
              <a:t>Is backward compatible with FIDO2. More on </a:t>
            </a:r>
            <a:r>
              <a:rPr lang="en-CA" sz="1200" kern="1200" dirty="0" err="1">
                <a:solidFill>
                  <a:schemeClr val="tx1"/>
                </a:solidFill>
                <a:effectLst/>
                <a:latin typeface="+mn-lt"/>
                <a:ea typeface="+mn-ea"/>
                <a:cs typeface="+mn-cs"/>
              </a:rPr>
              <a:t>Webauthn</a:t>
            </a:r>
            <a:r>
              <a:rPr lang="en-CA" sz="1200" kern="1200" dirty="0">
                <a:solidFill>
                  <a:schemeClr val="tx1"/>
                </a:solidFill>
                <a:effectLst/>
                <a:latin typeface="+mn-lt"/>
                <a:ea typeface="+mn-ea"/>
                <a:cs typeface="+mn-cs"/>
              </a:rPr>
              <a:t> later in this slide deck.</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https://www.w3.org/TR/webauthn/ </a:t>
            </a:r>
          </a:p>
          <a:p>
            <a:r>
              <a:rPr lang="en-US" sz="1200" kern="1200" dirty="0">
                <a:solidFill>
                  <a:schemeClr val="tx1"/>
                </a:solidFill>
                <a:effectLst/>
                <a:latin typeface="+mn-lt"/>
                <a:ea typeface="+mn-ea"/>
                <a:cs typeface="+mn-cs"/>
              </a:rPr>
              <a:t>https://en.wikipedia.org/wiki/WebAuthn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See https://twofactorauth.org/ for list.</a:t>
            </a:r>
          </a:p>
          <a:p>
            <a:r>
              <a:rPr lang="en-CA" dirty="0"/>
              <a:t>https://www.google.com/search?q=fido+u2f+security+key</a:t>
            </a:r>
          </a:p>
          <a:p>
            <a:r>
              <a:rPr lang="en-CA" dirty="0"/>
              <a:t>https://www.yubico.com/solutions/fido2/</a:t>
            </a:r>
          </a:p>
          <a:p>
            <a:r>
              <a:rPr lang="en-CA" dirty="0"/>
              <a:t>https://www.yubico.com/solutions</a:t>
            </a:r>
            <a:r>
              <a:rPr lang="en-CA"/>
              <a:t>/fido-u2f</a:t>
            </a:r>
            <a:r>
              <a:rPr lang="en-CA" dirty="0"/>
              <a:t>/</a:t>
            </a:r>
          </a:p>
          <a:p>
            <a:r>
              <a:rPr lang="en-CA" dirty="0"/>
              <a:t>https://www.howtogeek.com/232360</a:t>
            </a:r>
            <a:r>
              <a:rPr lang="en-CA"/>
              <a:t>/how-to-secure-your-google-dropbox-and-github-accounts-with-a-u2f-key</a:t>
            </a:r>
            <a:r>
              <a:rPr lang="en-CA" dirty="0"/>
              <a:t>/</a:t>
            </a:r>
          </a:p>
        </p:txBody>
      </p:sp>
      <p:sp>
        <p:nvSpPr>
          <p:cNvPr id="4" name="Slide Number Placeholder 3"/>
          <p:cNvSpPr>
            <a:spLocks noGrp="1"/>
          </p:cNvSpPr>
          <p:nvPr>
            <p:ph type="sldNum" sz="quarter" idx="10"/>
          </p:nvPr>
        </p:nvSpPr>
        <p:spPr/>
        <p:txBody>
          <a:bodyPr/>
          <a:lstStyle/>
          <a:p>
            <a:fld id="{6CE49CAB-11E7-4E46-B3A8-B9759289B5BF}" type="slidenum">
              <a:rPr lang="en-US" smtClean="0"/>
              <a:t>25</a:t>
            </a:fld>
            <a:endParaRPr lang="en-US"/>
          </a:p>
        </p:txBody>
      </p:sp>
    </p:spTree>
    <p:extLst>
      <p:ext uri="{BB962C8B-B14F-4D97-AF65-F5344CB8AC3E}">
        <p14:creationId xmlns:p14="http://schemas.microsoft.com/office/powerpoint/2010/main" val="3389351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Identification Number – something </a:t>
            </a:r>
            <a:r>
              <a:rPr lang="en-US" b="1" dirty="0"/>
              <a:t>known </a:t>
            </a:r>
            <a:r>
              <a:rPr lang="en-US" dirty="0"/>
              <a:t>to go along with something </a:t>
            </a:r>
            <a:r>
              <a:rPr lang="en-US" b="1" dirty="0"/>
              <a:t>owned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Based on industry analysis of a large base of cracked 4 digit pins…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Most people's pins are the month/day or day/month of some significant date in their lives. Or, pins start with 19 or 20, signifying a year with a rather small range of perhaps 100 </a:t>
            </a:r>
            <a:r>
              <a:rPr lang="en-CA" sz="1200" kern="1200">
                <a:solidFill>
                  <a:schemeClr val="tx1"/>
                </a:solidFill>
                <a:effectLst/>
                <a:latin typeface="+mn-lt"/>
                <a:ea typeface="+mn-ea"/>
                <a:cs typeface="+mn-cs"/>
              </a:rPr>
              <a:t>values 1917-2016</a:t>
            </a:r>
            <a:r>
              <a:rPr lang="en-CA" sz="1200" kern="1200" dirty="0">
                <a:solidFill>
                  <a:schemeClr val="tx1"/>
                </a:solidFill>
                <a:effectLst/>
                <a:latin typeface="+mn-lt"/>
                <a:ea typeface="+mn-ea"/>
                <a:cs typeface="+mn-cs"/>
              </a:rPr>
              <a:t>.  Rarely do pins start with a number over 31 (day). And rarely do people use more than a 4 digit pin even if a 6 digit pin might be allowed which is also rare. So 10,000 pins become 12 * 31 (12 </a:t>
            </a:r>
            <a:r>
              <a:rPr lang="en-CA" sz="1200" kern="1200" dirty="0" err="1">
                <a:solidFill>
                  <a:schemeClr val="tx1"/>
                </a:solidFill>
                <a:effectLst/>
                <a:latin typeface="+mn-lt"/>
                <a:ea typeface="+mn-ea"/>
                <a:cs typeface="+mn-cs"/>
              </a:rPr>
              <a:t>mos</a:t>
            </a:r>
            <a:r>
              <a:rPr lang="en-CA" sz="1200" kern="1200" dirty="0">
                <a:solidFill>
                  <a:schemeClr val="tx1"/>
                </a:solidFill>
                <a:effectLst/>
                <a:latin typeface="+mn-lt"/>
                <a:ea typeface="+mn-ea"/>
                <a:cs typeface="+mn-cs"/>
              </a:rPr>
              <a:t> &amp; 31 days) = </a:t>
            </a:r>
            <a:r>
              <a:rPr lang="en-CA" sz="1200" b="1" kern="1200" dirty="0">
                <a:solidFill>
                  <a:schemeClr val="tx1"/>
                </a:solidFill>
                <a:effectLst/>
                <a:latin typeface="+mn-lt"/>
                <a:ea typeface="+mn-ea"/>
                <a:cs typeface="+mn-cs"/>
              </a:rPr>
              <a:t>372</a:t>
            </a:r>
            <a:r>
              <a:rPr lang="en-CA" sz="1200" kern="1200" dirty="0">
                <a:solidFill>
                  <a:schemeClr val="tx1"/>
                </a:solidFill>
                <a:effectLst/>
                <a:latin typeface="+mn-lt"/>
                <a:ea typeface="+mn-ea"/>
                <a:cs typeface="+mn-cs"/>
              </a:rPr>
              <a:t> </a:t>
            </a:r>
            <a:r>
              <a:rPr lang="en-CA" sz="1200" b="1" kern="1200" dirty="0">
                <a:solidFill>
                  <a:schemeClr val="tx1"/>
                </a:solidFill>
                <a:effectLst/>
                <a:latin typeface="+mn-lt"/>
                <a:ea typeface="+mn-ea"/>
                <a:cs typeface="+mn-cs"/>
              </a:rPr>
              <a:t>+</a:t>
            </a:r>
            <a:r>
              <a:rPr lang="en-CA" sz="1200" kern="1200" dirty="0">
                <a:solidFill>
                  <a:schemeClr val="tx1"/>
                </a:solidFill>
                <a:effectLst/>
                <a:latin typeface="+mn-lt"/>
                <a:ea typeface="+mn-ea"/>
                <a:cs typeface="+mn-cs"/>
              </a:rPr>
              <a:t> 19 * 12 (13—31 * 12 months) = </a:t>
            </a:r>
            <a:r>
              <a:rPr lang="en-CA" sz="1200" b="1" kern="1200" dirty="0">
                <a:solidFill>
                  <a:schemeClr val="tx1"/>
                </a:solidFill>
                <a:effectLst/>
                <a:latin typeface="+mn-lt"/>
                <a:ea typeface="+mn-ea"/>
                <a:cs typeface="+mn-cs"/>
              </a:rPr>
              <a:t>228</a:t>
            </a:r>
            <a:r>
              <a:rPr lang="en-CA" sz="1200" kern="1200" dirty="0">
                <a:solidFill>
                  <a:schemeClr val="tx1"/>
                </a:solidFill>
                <a:effectLst/>
                <a:latin typeface="+mn-lt"/>
                <a:ea typeface="+mn-ea"/>
                <a:cs typeface="+mn-cs"/>
              </a:rPr>
              <a:t> </a:t>
            </a:r>
            <a:r>
              <a:rPr lang="en-CA" sz="1200" b="1" kern="1200" dirty="0">
                <a:solidFill>
                  <a:schemeClr val="tx1"/>
                </a:solidFill>
                <a:effectLst/>
                <a:latin typeface="+mn-lt"/>
                <a:ea typeface="+mn-ea"/>
                <a:cs typeface="+mn-cs"/>
              </a:rPr>
              <a:t>+ ~100</a:t>
            </a:r>
            <a:r>
              <a:rPr lang="en-CA" sz="1200" kern="1200" dirty="0">
                <a:solidFill>
                  <a:schemeClr val="tx1"/>
                </a:solidFill>
                <a:effectLst/>
                <a:latin typeface="+mn-lt"/>
                <a:ea typeface="+mn-ea"/>
                <a:cs typeface="+mn-cs"/>
              </a:rPr>
              <a:t> (4 digit years) for a total of </a:t>
            </a:r>
            <a:r>
              <a:rPr lang="en-CA" sz="1200" b="1" kern="1200" dirty="0">
                <a:solidFill>
                  <a:schemeClr val="tx1"/>
                </a:solidFill>
                <a:effectLst/>
                <a:latin typeface="+mn-lt"/>
                <a:ea typeface="+mn-ea"/>
                <a:cs typeface="+mn-cs"/>
              </a:rPr>
              <a:t>700 PINS or 7% of the possible range</a:t>
            </a:r>
            <a:endParaRPr lang="en-CA" sz="1200" kern="1200" dirty="0">
              <a:solidFill>
                <a:schemeClr val="tx1"/>
              </a:solidFill>
              <a:effectLst/>
              <a:latin typeface="+mn-lt"/>
              <a:ea typeface="+mn-ea"/>
              <a:cs typeface="+mn-cs"/>
            </a:endParaRPr>
          </a:p>
          <a:p>
            <a:endParaRPr lang="en-US" dirty="0"/>
          </a:p>
          <a:p>
            <a:r>
              <a:rPr lang="en-US" dirty="0"/>
              <a:t>N</a:t>
            </a:r>
            <a:r>
              <a:rPr lang="en-CA" dirty="0" err="1"/>
              <a:t>ote</a:t>
            </a:r>
            <a:r>
              <a:rPr lang="en-CA" dirty="0"/>
              <a:t>: 2001 – 2012 years already included in day/month combos.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CA" sz="1200" b="1" kern="1200" dirty="0">
                <a:solidFill>
                  <a:schemeClr val="tx1"/>
                </a:solidFill>
                <a:effectLst/>
                <a:latin typeface="+mn-lt"/>
                <a:ea typeface="+mn-ea"/>
                <a:cs typeface="+mn-cs"/>
              </a:rPr>
              <a:t>the presence of a second factor caused users to pick much weaker passwords (or PINs) than if passwords alone were used to protect an account (</a:t>
            </a:r>
            <a:r>
              <a:rPr lang="en-CA" sz="1200" b="1" kern="1200">
                <a:solidFill>
                  <a:schemeClr val="tx1"/>
                </a:solidFill>
                <a:effectLst/>
                <a:latin typeface="+mn-lt"/>
                <a:ea typeface="+mn-ea"/>
                <a:cs typeface="+mn-cs"/>
              </a:rPr>
              <a:t>Microsoft - </a:t>
            </a:r>
            <a:r>
              <a:rPr lang="en-CA" sz="1200" b="1" kern="1200" dirty="0">
                <a:solidFill>
                  <a:schemeClr val="tx1"/>
                </a:solidFill>
                <a:effectLst/>
                <a:latin typeface="+mn-lt"/>
                <a:ea typeface="+mn-ea"/>
                <a:cs typeface="+mn-cs"/>
              </a:rPr>
              <a:t>Quest to Replace Passwords, 2012)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just because the PIN is a second security factor (what you know with the debit/credit card you have), it does not mean the PIN can be weak.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Google: contactless EMV transactions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For smaller purchases, always tap your credit/debit card because the purchase is completed without exposing your PIN.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Use Apple Pay or Google Pay – it is better than the actual credit card because the merchant will not know your credit/debit card number and your PIN is your fingerprint.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Consumer Device Cardholder Verification Method (CDCVM)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kern="1200" dirty="0">
                <a:solidFill>
                  <a:schemeClr val="tx1"/>
                </a:solidFill>
                <a:effectLst/>
                <a:latin typeface="+mn-lt"/>
                <a:ea typeface="+mn-ea"/>
                <a:cs typeface="+mn-cs"/>
              </a:rPr>
              <a:t>https://support.apple.com</a:t>
            </a:r>
            <a:r>
              <a:rPr lang="en-CA" sz="1200" b="0" kern="1200">
                <a:solidFill>
                  <a:schemeClr val="tx1"/>
                </a:solidFill>
                <a:effectLst/>
                <a:latin typeface="+mn-lt"/>
                <a:ea typeface="+mn-ea"/>
                <a:cs typeface="+mn-cs"/>
              </a:rPr>
              <a:t>/en-ca</a:t>
            </a:r>
            <a:r>
              <a:rPr lang="en-CA" sz="1200" b="0" kern="1200" dirty="0">
                <a:solidFill>
                  <a:schemeClr val="tx1"/>
                </a:solidFill>
                <a:effectLst/>
                <a:latin typeface="+mn-lt"/>
                <a:ea typeface="+mn-ea"/>
                <a:cs typeface="+mn-cs"/>
              </a:rPr>
              <a:t>/HT202527</a:t>
            </a:r>
          </a:p>
        </p:txBody>
      </p:sp>
      <p:sp>
        <p:nvSpPr>
          <p:cNvPr id="4" name="Slide Number Placeholder 3"/>
          <p:cNvSpPr>
            <a:spLocks noGrp="1"/>
          </p:cNvSpPr>
          <p:nvPr>
            <p:ph type="sldNum" sz="quarter" idx="10"/>
          </p:nvPr>
        </p:nvSpPr>
        <p:spPr/>
        <p:txBody>
          <a:bodyPr/>
          <a:lstStyle/>
          <a:p>
            <a:fld id="{6CE49CAB-11E7-4E46-B3A8-B9759289B5BF}" type="slidenum">
              <a:rPr lang="en-US" smtClean="0"/>
              <a:t>26</a:t>
            </a:fld>
            <a:endParaRPr lang="en-US"/>
          </a:p>
        </p:txBody>
      </p:sp>
    </p:spTree>
    <p:extLst>
      <p:ext uri="{BB962C8B-B14F-4D97-AF65-F5344CB8AC3E}">
        <p14:creationId xmlns:p14="http://schemas.microsoft.com/office/powerpoint/2010/main" val="3111944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Coxwell</a:t>
            </a:r>
            <a:r>
              <a:rPr lang="en-US" dirty="0"/>
              <a:t> Ave and Danforth Ave.</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27</a:t>
            </a:fld>
            <a:endParaRPr lang="en-US"/>
          </a:p>
        </p:txBody>
      </p:sp>
    </p:spTree>
    <p:extLst>
      <p:ext uri="{BB962C8B-B14F-4D97-AF65-F5344CB8AC3E}">
        <p14:creationId xmlns:p14="http://schemas.microsoft.com/office/powerpoint/2010/main" val="3241040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Biometric data should be encrypted at source, at the reader, using the public key. The problem is where to securely keep the private key for decrypting. Biometrics must be decrypted for authentication because, unlike with passwords where hashes match exactly, biometric reading and matching has variability. Any variance creates a completely different hash. Authentication is based on the high probability that your fingerprint today with a little cut is the same one from years ago without a cut and a slightly different scan – that means comparing the current with </a:t>
            </a:r>
            <a:r>
              <a:rPr lang="en-CA" b="1"/>
              <a:t>historical analog-like </a:t>
            </a:r>
            <a:r>
              <a:rPr lang="en-CA" b="1" dirty="0"/>
              <a:t>representations: do these two images look like they came from the same person?</a:t>
            </a:r>
          </a:p>
          <a:p>
            <a:endParaRPr lang="en-CA" b="1" dirty="0"/>
          </a:p>
          <a:p>
            <a:r>
              <a:rPr lang="en-CA" b="1" dirty="0"/>
              <a:t>If your bio data is stolen, you cannot reset your face or your fingerprint.</a:t>
            </a:r>
          </a:p>
          <a:p>
            <a:endParaRPr lang="en-CA" dirty="0"/>
          </a:p>
          <a:p>
            <a:r>
              <a:rPr lang="en-CA" dirty="0"/>
              <a:t>Ideally two factor is something I </a:t>
            </a:r>
            <a:r>
              <a:rPr lang="en-CA" i="1" dirty="0"/>
              <a:t>am</a:t>
            </a:r>
            <a:r>
              <a:rPr lang="en-CA" dirty="0"/>
              <a:t>, and something I </a:t>
            </a:r>
            <a:r>
              <a:rPr lang="en-CA" i="1" dirty="0"/>
              <a:t>have</a:t>
            </a:r>
            <a:r>
              <a:rPr lang="en-CA" dirty="0"/>
              <a:t>. Not something I </a:t>
            </a:r>
            <a:r>
              <a:rPr lang="en-CA" i="1" dirty="0"/>
              <a:t>know</a:t>
            </a:r>
            <a:r>
              <a:rPr lang="en-CA" dirty="0"/>
              <a:t> because most of us don’t know anything that is impossible for others not to know.</a:t>
            </a:r>
          </a:p>
          <a:p>
            <a:endParaRPr lang="en-US" dirty="0"/>
          </a:p>
          <a:p>
            <a:r>
              <a:rPr lang="en-US" dirty="0"/>
              <a:t>https://www.itbusiness.ca</a:t>
            </a:r>
            <a:r>
              <a:rPr lang="en-US"/>
              <a:t>/wp-content</a:t>
            </a:r>
            <a:r>
              <a:rPr lang="en-US" dirty="0"/>
              <a:t>/uploads/2018/01</a:t>
            </a:r>
            <a:r>
              <a:rPr lang="en-US"/>
              <a:t>/Visa-biometric-study-infographic</a:t>
            </a:r>
            <a:r>
              <a:rPr lang="en-US" dirty="0"/>
              <a:t>.png</a:t>
            </a:r>
          </a:p>
          <a:p>
            <a:endParaRPr lang="en-US" dirty="0"/>
          </a:p>
          <a:p>
            <a:r>
              <a:rPr lang="en-US" dirty="0"/>
              <a:t>The newest phones have #2 &amp; #3 with fingerprint readers to enable payment systems. It's safer than #1 &amp; #2.</a:t>
            </a:r>
          </a:p>
          <a:p>
            <a:endParaRPr lang="en-US" dirty="0"/>
          </a:p>
          <a:p>
            <a:r>
              <a:rPr lang="en-CA" dirty="0"/>
              <a:t>http://www.cbc.ca/news/business</a:t>
            </a:r>
            <a:r>
              <a:rPr lang="en-CA"/>
              <a:t>/biometrics-banks-canada-security-1.3691198</a:t>
            </a:r>
            <a:endParaRPr lang="en-CA" dirty="0"/>
          </a:p>
          <a:p>
            <a:endParaRPr lang="en-US" dirty="0"/>
          </a:p>
          <a:p>
            <a:r>
              <a:rPr lang="en-CA" dirty="0"/>
              <a:t>https://nymi.com/product_specs (a Canadian invention)</a:t>
            </a:r>
          </a:p>
          <a:p>
            <a:endParaRPr lang="en-US" dirty="0"/>
          </a:p>
          <a:p>
            <a:r>
              <a:rPr lang="en-CA" dirty="0"/>
              <a:t>http://mashable.com/2017/06/27</a:t>
            </a:r>
            <a:r>
              <a:rPr lang="en-CA"/>
              <a:t>/token-wearable-ring-authenticator</a:t>
            </a:r>
            <a:r>
              <a:rPr lang="en-CA" dirty="0"/>
              <a:t>/#4k83w6Cq4qqM</a:t>
            </a:r>
          </a:p>
          <a:p>
            <a:endParaRPr lang="en-US" dirty="0"/>
          </a:p>
          <a:p>
            <a:r>
              <a:rPr lang="en-CA" dirty="0"/>
              <a:t>http://resources.infosecinstitute.com</a:t>
            </a:r>
            <a:r>
              <a:rPr lang="en-CA"/>
              <a:t>/newest-biometric-technology-vein-pattern-recognition</a:t>
            </a:r>
            <a:r>
              <a:rPr lang="en-CA" dirty="0"/>
              <a:t>/  (see page's pull down list for information on other biometric types)</a:t>
            </a:r>
            <a:br>
              <a:rPr lang="en-CA"/>
            </a:br>
            <a:r>
              <a:rPr lang="en-CA"/>
              <a:t>--VPR </a:t>
            </a:r>
            <a:r>
              <a:rPr lang="en-CA" dirty="0"/>
              <a:t>is highly reliable, robust to real world conditions, and user acceptable (no physical contact with sensor needed, no light shining on your retina) </a:t>
            </a:r>
            <a:r>
              <a:rPr lang="en-CA" b="1" dirty="0"/>
              <a:t>but not portable</a:t>
            </a:r>
            <a:r>
              <a:rPr lang="en-CA" dirty="0"/>
              <a:t>. Hand must be scanned at reader stations.</a:t>
            </a:r>
          </a:p>
          <a:p>
            <a:endParaRPr lang="en-CA" dirty="0"/>
          </a:p>
          <a:p>
            <a:r>
              <a:rPr lang="en-CA" dirty="0"/>
              <a:t>http://resources.infosecinstitute.com</a:t>
            </a:r>
            <a:r>
              <a:rPr lang="en-CA"/>
              <a:t>/biometrics-todays-choice-future-authentication</a:t>
            </a:r>
            <a:r>
              <a:rPr lang="en-CA" dirty="0"/>
              <a:t>/</a:t>
            </a:r>
          </a:p>
        </p:txBody>
      </p:sp>
      <p:sp>
        <p:nvSpPr>
          <p:cNvPr id="4" name="Slide Number Placeholder 3"/>
          <p:cNvSpPr>
            <a:spLocks noGrp="1"/>
          </p:cNvSpPr>
          <p:nvPr>
            <p:ph type="sldNum" sz="quarter" idx="10"/>
          </p:nvPr>
        </p:nvSpPr>
        <p:spPr/>
        <p:txBody>
          <a:bodyPr/>
          <a:lstStyle/>
          <a:p>
            <a:fld id="{6CE49CAB-11E7-4E46-B3A8-B9759289B5BF}" type="slidenum">
              <a:rPr lang="en-US" smtClean="0"/>
              <a:t>28</a:t>
            </a:fld>
            <a:endParaRPr lang="en-US"/>
          </a:p>
        </p:txBody>
      </p:sp>
    </p:spTree>
    <p:extLst>
      <p:ext uri="{BB962C8B-B14F-4D97-AF65-F5344CB8AC3E}">
        <p14:creationId xmlns:p14="http://schemas.microsoft.com/office/powerpoint/2010/main" val="1552588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https://blog.1password.com</a:t>
            </a:r>
            <a:r>
              <a:rPr lang="en-CA" sz="1200" b="1" i="0" kern="1200">
                <a:solidFill>
                  <a:schemeClr val="tx1"/>
                </a:solidFill>
                <a:effectLst/>
                <a:latin typeface="+mn-lt"/>
                <a:ea typeface="+mn-ea"/>
                <a:cs typeface="+mn-cs"/>
              </a:rPr>
              <a:t>/how-long-should-my-passwords-be</a:t>
            </a:r>
            <a:r>
              <a:rPr lang="en-CA" sz="1200" b="1"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https://www.explainxkcd.com/wiki/index.php/1820:_Security_Advice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https://github.com/OWASP/CheatSheetSeries/blob/master/cheatsheets/Authentication_Cheat_Sheet.md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Details found at https://github.com/OWASP/CheatSheetSeries/tree/master/cheatsheets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https://en.wikipedia.org/wiki/Password_strength#Guidelines_for_strong_passwords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Disallowing email addresses and names as User IDs DOUBLES the number of things a cracker from the outside must know to break in. It is a great defense against the bot exploit which uses email spam lists to guess passwords for known </a:t>
            </a:r>
            <a:r>
              <a:rPr lang="en-US" dirty="0" err="1"/>
              <a:t>UserIDs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e.g. of common topology </a:t>
            </a:r>
            <a:r>
              <a:rPr lang="en-US" baseline="0" dirty="0">
                <a:latin typeface="Consolas" panose="020B0609020204030204" pitchFamily="49" charset="0"/>
              </a:rPr>
              <a:t>U</a:t>
            </a:r>
            <a:r>
              <a:rPr lang="pl-PL" baseline="0" dirty="0">
                <a:latin typeface="Consolas" panose="020B0609020204030204" pitchFamily="49" charset="0"/>
              </a:rPr>
              <a:t>llllldd</a:t>
            </a:r>
            <a:r>
              <a:rPr lang="en-US" baseline="0" dirty="0">
                <a:latin typeface="Consolas" panose="020B0609020204030204" pitchFamily="49" charset="0"/>
              </a:rPr>
              <a:t> – Upper case, 5 lower case, 2 digits</a:t>
            </a:r>
            <a:endParaRPr lang="en-CA" sz="1200" b="1" i="0" kern="1200" baseline="0" dirty="0">
              <a:solidFill>
                <a:schemeClr val="tx1"/>
              </a:solidFill>
              <a:effectLst/>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Do not allow keyboard patterns that a keyboard walk could find.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Geeks love to show how many digits of Pi they can memorize.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Disallow popular culture codes, e.g</a:t>
            </a:r>
            <a:r>
              <a:rPr lang="en-CA" sz="1200" b="0" i="0" kern="1200">
                <a:solidFill>
                  <a:schemeClr val="tx1"/>
                </a:solidFill>
                <a:effectLst/>
                <a:latin typeface="+mn-lt"/>
                <a:ea typeface="+mn-ea"/>
                <a:cs typeface="+mn-cs"/>
              </a:rPr>
              <a:t>. NCC-1701 </a:t>
            </a:r>
            <a:r>
              <a:rPr lang="en-CA" sz="1200" b="0" i="0" kern="1200" dirty="0">
                <a:solidFill>
                  <a:schemeClr val="tx1"/>
                </a:solidFill>
                <a:effectLst/>
                <a:latin typeface="+mn-lt"/>
                <a:ea typeface="+mn-ea"/>
                <a:cs typeface="+mn-cs"/>
              </a:rPr>
              <a:t>is Star Trek's Enterprise call 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https://www.welivesecurity.com/2017/05/03</a:t>
            </a:r>
            <a:r>
              <a:rPr lang="en-CA" sz="1200" b="1" i="0" kern="1200">
                <a:solidFill>
                  <a:schemeClr val="tx1"/>
                </a:solidFill>
                <a:effectLst/>
                <a:latin typeface="+mn-lt"/>
                <a:ea typeface="+mn-ea"/>
                <a:cs typeface="+mn-cs"/>
              </a:rPr>
              <a:t>/no-pointless-password-requirements</a:t>
            </a:r>
            <a:r>
              <a:rPr lang="en-CA" sz="1200" b="1" i="0" kern="1200" dirty="0">
                <a:solidFill>
                  <a:schemeClr val="tx1"/>
                </a:solidFill>
                <a:effectLst/>
                <a:latin typeface="+mn-lt"/>
                <a:ea typeface="+mn-ea"/>
                <a:cs typeface="+mn-cs"/>
              </a:rPr>
              <a:t>/</a:t>
            </a:r>
          </a:p>
          <a:p>
            <a:r>
              <a:rPr lang="en-CA" sz="1200" b="1" i="0" kern="1200" dirty="0">
                <a:solidFill>
                  <a:schemeClr val="tx1"/>
                </a:solidFill>
                <a:effectLst/>
                <a:latin typeface="+mn-lt"/>
                <a:ea typeface="+mn-ea"/>
                <a:cs typeface="+mn-cs"/>
              </a:rPr>
              <a:t>https://www.troyhunt.com</a:t>
            </a:r>
            <a:r>
              <a:rPr lang="en-CA" sz="1200" b="1" i="0" kern="1200">
                <a:solidFill>
                  <a:schemeClr val="tx1"/>
                </a:solidFill>
                <a:effectLst/>
                <a:latin typeface="+mn-lt"/>
                <a:ea typeface="+mn-ea"/>
                <a:cs typeface="+mn-cs"/>
              </a:rPr>
              <a:t>/passwords-evolved-authentication-guidance-for-the-modern-era</a:t>
            </a:r>
            <a:r>
              <a:rPr lang="en-CA" sz="1200" b="1" i="0" kern="1200" dirty="0">
                <a:solidFill>
                  <a:schemeClr val="tx1"/>
                </a:solidFill>
                <a:effectLst/>
                <a:latin typeface="+mn-lt"/>
                <a:ea typeface="+mn-ea"/>
                <a:cs typeface="+mn-cs"/>
              </a:rPr>
              <a:t>/</a:t>
            </a:r>
          </a:p>
          <a:p>
            <a:r>
              <a:rPr lang="en-CA" sz="1200" b="1" i="0" kern="1200" dirty="0">
                <a:solidFill>
                  <a:schemeClr val="tx1"/>
                </a:solidFill>
                <a:effectLst/>
                <a:latin typeface="+mn-lt"/>
                <a:ea typeface="+mn-ea"/>
                <a:cs typeface="+mn-cs"/>
              </a:rPr>
              <a:t>https://www.troyhunt.com</a:t>
            </a:r>
            <a:r>
              <a:rPr lang="en-CA" sz="1200" b="1" i="0" kern="1200">
                <a:solidFill>
                  <a:schemeClr val="tx1"/>
                </a:solidFill>
                <a:effectLst/>
                <a:latin typeface="+mn-lt"/>
                <a:ea typeface="+mn-ea"/>
                <a:cs typeface="+mn-cs"/>
              </a:rPr>
              <a:t>/how-long-is-long-enough-minimum-password-lengths-by-the-worlds-top-sites</a:t>
            </a:r>
            <a:r>
              <a:rPr lang="en-CA" sz="1200" b="1" i="0" kern="1200" dirty="0">
                <a:solidFill>
                  <a:schemeClr val="tx1"/>
                </a:solidFill>
                <a:effectLst/>
                <a:latin typeface="+mn-lt"/>
                <a:ea typeface="+mn-ea"/>
                <a:cs typeface="+mn-cs"/>
              </a:rPr>
              <a:t>/</a:t>
            </a:r>
          </a:p>
          <a:p>
            <a:r>
              <a:rPr lang="en-CA" sz="1200" b="1" i="0" kern="1200" dirty="0">
                <a:solidFill>
                  <a:schemeClr val="tx1"/>
                </a:solidFill>
                <a:effectLst/>
                <a:latin typeface="+mn-lt"/>
                <a:ea typeface="+mn-ea"/>
                <a:cs typeface="+mn-cs"/>
              </a:rPr>
              <a:t>https://www.ncsc.gov.uk/guidance</a:t>
            </a:r>
            <a:r>
              <a:rPr lang="en-CA" sz="1200" b="1" i="0" kern="1200">
                <a:solidFill>
                  <a:schemeClr val="tx1"/>
                </a:solidFill>
                <a:effectLst/>
                <a:latin typeface="+mn-lt"/>
                <a:ea typeface="+mn-ea"/>
                <a:cs typeface="+mn-cs"/>
              </a:rPr>
              <a:t>/password-guidance-simplifying-your-approach</a:t>
            </a:r>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r>
              <a:rPr lang="en-CA" sz="1200" b="1" i="0" kern="1200" dirty="0">
                <a:solidFill>
                  <a:schemeClr val="tx1"/>
                </a:solidFill>
                <a:effectLst/>
                <a:latin typeface="+mn-lt"/>
                <a:ea typeface="+mn-ea"/>
                <a:cs typeface="+mn-cs"/>
              </a:rPr>
              <a:t>NIST </a:t>
            </a:r>
            <a:r>
              <a:rPr lang="en-CA" sz="1200" b="1" i="0" kern="1200">
                <a:solidFill>
                  <a:schemeClr val="tx1"/>
                </a:solidFill>
                <a:effectLst/>
                <a:latin typeface="+mn-lt"/>
                <a:ea typeface="+mn-ea"/>
                <a:cs typeface="+mn-cs"/>
              </a:rPr>
              <a:t>SP 800-63B</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The newest password guidelines are a </a:t>
            </a:r>
            <a:r>
              <a:rPr lang="en-CA" sz="1200" b="0" i="0" kern="1200">
                <a:solidFill>
                  <a:schemeClr val="tx1"/>
                </a:solidFill>
                <a:effectLst/>
                <a:latin typeface="+mn-lt"/>
                <a:ea typeface="+mn-ea"/>
                <a:cs typeface="+mn-cs"/>
              </a:rPr>
              <a:t>swift about-face </a:t>
            </a:r>
            <a:r>
              <a:rPr lang="en-CA" sz="1200" b="0" i="0" kern="1200" dirty="0">
                <a:solidFill>
                  <a:schemeClr val="tx1"/>
                </a:solidFill>
                <a:effectLst/>
                <a:latin typeface="+mn-lt"/>
                <a:ea typeface="+mn-ea"/>
                <a:cs typeface="+mn-cs"/>
              </a:rPr>
              <a:t>in strategy as compared to previous NIST suggestions. Instead of a strategy of ensuring that all passwords meet some type of arbitrary complexity requirements, the new strategy is to create passwords that are easier and more intuitive. Here are some of the highlights:</a:t>
            </a:r>
          </a:p>
          <a:p>
            <a:r>
              <a:rPr lang="en-CA" sz="1200" b="0" i="0" kern="1200" dirty="0">
                <a:solidFill>
                  <a:schemeClr val="tx1"/>
                </a:solidFill>
                <a:effectLst/>
                <a:latin typeface="+mn-lt"/>
                <a:ea typeface="+mn-ea"/>
                <a:cs typeface="+mn-cs"/>
              </a:rPr>
              <a:t>Passwords should be compared to dictionaries </a:t>
            </a:r>
            <a:r>
              <a:rPr lang="en-CA" sz="1200" b="0" i="0" kern="1200">
                <a:solidFill>
                  <a:schemeClr val="tx1"/>
                </a:solidFill>
                <a:effectLst/>
                <a:latin typeface="+mn-lt"/>
                <a:ea typeface="+mn-ea"/>
                <a:cs typeface="+mn-cs"/>
              </a:rPr>
              <a:t>and commonly-used </a:t>
            </a:r>
            <a:r>
              <a:rPr lang="en-CA" sz="1200" b="0" i="0" kern="1200" dirty="0">
                <a:solidFill>
                  <a:schemeClr val="tx1"/>
                </a:solidFill>
                <a:effectLst/>
                <a:latin typeface="+mn-lt"/>
                <a:ea typeface="+mn-ea"/>
                <a:cs typeface="+mn-cs"/>
              </a:rPr>
              <a:t>passwords. See https://github.com/danielmiessler/SecLists/tree/master/Passwords</a:t>
            </a:r>
            <a:r>
              <a:rPr lang="en-CA" sz="1200" b="0" i="0" kern="1200">
                <a:solidFill>
                  <a:schemeClr val="tx1"/>
                </a:solidFill>
                <a:effectLst/>
                <a:latin typeface="+mn-lt"/>
                <a:ea typeface="+mn-ea"/>
                <a:cs typeface="+mn-cs"/>
              </a:rPr>
              <a:t>/Common-Credentials</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Eliminate or reduce complexity rules for passwords</a:t>
            </a:r>
          </a:p>
          <a:p>
            <a:r>
              <a:rPr lang="en-CA" sz="1200" b="0" i="0" kern="1200" dirty="0">
                <a:solidFill>
                  <a:schemeClr val="tx1"/>
                </a:solidFill>
                <a:effectLst/>
                <a:latin typeface="+mn-lt"/>
                <a:ea typeface="+mn-ea"/>
                <a:cs typeface="+mn-cs"/>
              </a:rPr>
              <a:t>All printable characters allowed, including spaces</a:t>
            </a:r>
          </a:p>
          <a:p>
            <a:r>
              <a:rPr lang="en-CA" sz="1200" b="0" i="0" kern="1200" dirty="0">
                <a:solidFill>
                  <a:schemeClr val="tx1"/>
                </a:solidFill>
                <a:effectLst/>
                <a:latin typeface="+mn-lt"/>
                <a:ea typeface="+mn-ea"/>
                <a:cs typeface="+mn-cs"/>
              </a:rPr>
              <a:t>Expiration of passwords no longer based on time password has been in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Maximum length increased to 64 characters. </a:t>
            </a:r>
            <a:r>
              <a:rPr lang="en-CA" sz="1200" b="1" i="0" kern="1200" dirty="0">
                <a:solidFill>
                  <a:schemeClr val="tx1"/>
                </a:solidFill>
                <a:effectLst/>
                <a:latin typeface="+mn-lt"/>
                <a:ea typeface="+mn-ea"/>
                <a:cs typeface="+mn-cs"/>
              </a:rPr>
              <a:t>The NIST max length of 64 is not intended to limit but to ensure the hashing routines can handle at least 64 bytes. </a:t>
            </a:r>
            <a:r>
              <a:rPr lang="en-US" dirty="0"/>
              <a:t>Most password systems that restrict the length of the password do so because they are using old, limited hashing routines.</a:t>
            </a:r>
          </a:p>
          <a:p>
            <a:endParaRPr lang="en-US" b="1" dirty="0"/>
          </a:p>
          <a:p>
            <a:r>
              <a:rPr lang="en-US" b="1" dirty="0"/>
              <a:t>https://www.caiservice.com/blog</a:t>
            </a:r>
            <a:r>
              <a:rPr lang="en-US" b="1"/>
              <a:t>/understanding-the-new-nist-guidelines-for-password-security</a:t>
            </a:r>
            <a:endParaRPr lang="en-US" b="1" dirty="0"/>
          </a:p>
          <a:p>
            <a:r>
              <a:rPr lang="en-US" b="1" dirty="0"/>
              <a:t>https://www.csoonline.com/article/3243929</a:t>
            </a:r>
            <a:r>
              <a:rPr lang="en-US" b="1"/>
              <a:t>/password-security/unraveling-the-truth-about-the-nists-new-password-guidelines</a:t>
            </a:r>
            <a:r>
              <a:rPr lang="en-US" b="1" dirty="0"/>
              <a:t>.html</a:t>
            </a:r>
          </a:p>
          <a:p>
            <a:r>
              <a:rPr lang="en-US" b="1" dirty="0"/>
              <a:t>https://www.caiservice.com/blog</a:t>
            </a:r>
            <a:r>
              <a:rPr lang="en-US" b="1"/>
              <a:t>/understanding-the-new-nist-guidelines-for-password-security</a:t>
            </a:r>
            <a:endParaRPr lang="en-US" b="1" dirty="0"/>
          </a:p>
          <a:p>
            <a:r>
              <a:rPr lang="en-US" b="1" dirty="0"/>
              <a:t>https://nakedsecurity.sophos.com/2016/08/18</a:t>
            </a:r>
            <a:r>
              <a:rPr lang="en-US" b="1"/>
              <a:t>/nists-new-password-rules-what-you-need-to-know</a:t>
            </a:r>
            <a:r>
              <a:rPr lang="en-US" b="1" dirty="0"/>
              <a:t>/</a:t>
            </a:r>
          </a:p>
          <a:p>
            <a:r>
              <a:rPr lang="en-US" b="1" dirty="0"/>
              <a:t>https://www.passwordping.com</a:t>
            </a:r>
            <a:r>
              <a:rPr lang="en-US" b="1"/>
              <a:t>/strong-password</a:t>
            </a:r>
            <a:r>
              <a:rPr lang="en-US" b="1" dirty="0"/>
              <a:t>/</a:t>
            </a:r>
          </a:p>
          <a:p>
            <a:r>
              <a:rPr lang="en-US" b="1" dirty="0"/>
              <a:t>https://www.passwordping.com/faq/</a:t>
            </a:r>
          </a:p>
          <a:p>
            <a:r>
              <a:rPr lang="en-US" b="1" dirty="0"/>
              <a:t>https://www.passwordping.com</a:t>
            </a:r>
            <a:r>
              <a:rPr lang="en-US" b="1"/>
              <a:t>/surprising-new-password-guidelines-nist</a:t>
            </a:r>
            <a:r>
              <a:rPr lang="en-US" b="1" dirty="0"/>
              <a:t>/</a:t>
            </a:r>
          </a:p>
          <a:p>
            <a:r>
              <a:rPr lang="en-US" b="1" dirty="0"/>
              <a:t>https://www.nist.gov/blogs</a:t>
            </a:r>
            <a:r>
              <a:rPr lang="en-US" b="1"/>
              <a:t>/taking-measure/easy-ways-build-better-p5w0rd</a:t>
            </a:r>
            <a:endParaRPr lang="en-US" b="1" dirty="0"/>
          </a:p>
          <a:p>
            <a:r>
              <a:rPr lang="en-US" b="1" dirty="0"/>
              <a:t>https://pages.nist.gov</a:t>
            </a:r>
            <a:r>
              <a:rPr lang="en-US" b="1"/>
              <a:t>/800-63-3</a:t>
            </a:r>
            <a:r>
              <a:rPr lang="en-US" b="1" dirty="0"/>
              <a:t>/</a:t>
            </a:r>
          </a:p>
          <a:p>
            <a:r>
              <a:rPr lang="en-US" b="1" dirty="0"/>
              <a:t>https://www.caiservice.com/blog</a:t>
            </a:r>
            <a:r>
              <a:rPr lang="en-US" b="1"/>
              <a:t>/understanding-the-new-nist-guidelines-for-password-security</a:t>
            </a:r>
            <a:endParaRPr lang="en-US" b="1" dirty="0"/>
          </a:p>
          <a:p>
            <a:endParaRPr lang="en-US" dirty="0"/>
          </a:p>
          <a:p>
            <a:r>
              <a:rPr lang="en-US" dirty="0"/>
              <a:t>https://www.schneier.com/blog/archives/2017/10/changes_in_pass.html</a:t>
            </a:r>
          </a:p>
          <a:p>
            <a:r>
              <a:rPr lang="en-US" dirty="0"/>
              <a:t>http://resources.infosecinstitute.com</a:t>
            </a:r>
            <a:r>
              <a:rPr lang="en-US"/>
              <a:t>/prevent-weak-passwords</a:t>
            </a:r>
            <a:r>
              <a:rPr lang="en-US" dirty="0"/>
              <a:t>/</a:t>
            </a:r>
          </a:p>
          <a:p>
            <a:r>
              <a:rPr lang="en-US" dirty="0"/>
              <a:t>Most commonly used passwords will be disallowed by the minimum 15 character rule. see https://en.wikipedia.org/wiki/Password_strength</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"prudent to set a minimum passphrase length of 15 characters, as this is the critical length where easily cracked </a:t>
            </a:r>
            <a:r>
              <a:rPr lang="en-CA" sz="1200" b="0" i="0" kern="1200" dirty="0" err="1">
                <a:solidFill>
                  <a:schemeClr val="tx1"/>
                </a:solidFill>
                <a:effectLst/>
                <a:latin typeface="+mn-lt"/>
                <a:ea typeface="+mn-ea"/>
                <a:cs typeface="+mn-cs"/>
              </a:rPr>
              <a:t>LANMan</a:t>
            </a:r>
            <a:r>
              <a:rPr lang="en-CA" sz="1200" b="0" i="0" kern="1200" dirty="0">
                <a:solidFill>
                  <a:schemeClr val="tx1"/>
                </a:solidFill>
                <a:effectLst/>
                <a:latin typeface="+mn-lt"/>
                <a:ea typeface="+mn-ea"/>
                <a:cs typeface="+mn-cs"/>
              </a:rPr>
              <a:t> hashes will not be stored in Windows server systems" (http://resources.infosecinstitute.com</a:t>
            </a:r>
            <a:r>
              <a:rPr lang="en-CA" sz="1200" b="0" i="0" kern="1200">
                <a:solidFill>
                  <a:schemeClr val="tx1"/>
                </a:solidFill>
                <a:effectLst/>
                <a:latin typeface="+mn-lt"/>
                <a:ea typeface="+mn-ea"/>
                <a:cs typeface="+mn-cs"/>
              </a:rPr>
              <a:t>/prevent-weak-passwords</a:t>
            </a:r>
            <a:r>
              <a:rPr lang="en-CA" sz="1200" b="0" i="0" kern="1200" dirty="0">
                <a:solidFill>
                  <a:schemeClr val="tx1"/>
                </a:solidFill>
                <a:effectLst/>
                <a:latin typeface="+mn-lt"/>
                <a:ea typeface="+mn-ea"/>
                <a:cs typeface="+mn-cs"/>
              </a:rPr>
              <a:t>/)</a:t>
            </a:r>
            <a:endParaRPr lang="en-US" dirty="0"/>
          </a:p>
          <a:p>
            <a:r>
              <a:rPr lang="en-US" dirty="0"/>
              <a:t>https://support.microsoft.com</a:t>
            </a:r>
            <a:r>
              <a:rPr lang="en-US"/>
              <a:t>/en-us</a:t>
            </a:r>
            <a:r>
              <a:rPr lang="en-US" dirty="0"/>
              <a:t>/help/299656</a:t>
            </a:r>
            <a:r>
              <a:rPr lang="en-US"/>
              <a:t>/how-to-prevent-windows-from-storing-a-lan-manager-hash-of-your-passwor</a:t>
            </a:r>
            <a:endParaRPr lang="en-US" dirty="0"/>
          </a:p>
          <a:p>
            <a:endParaRPr lang="en-US" dirty="0"/>
          </a:p>
          <a:p>
            <a:r>
              <a:rPr lang="en-US" dirty="0"/>
              <a:t>For the many cracking services available, see https://www.google.ca/search?q=hash+cracker</a:t>
            </a:r>
          </a:p>
          <a:p>
            <a:endParaRPr lang="en-US" dirty="0"/>
          </a:p>
          <a:p>
            <a:r>
              <a:rPr lang="en-US" dirty="0"/>
              <a:t>Don’t </a:t>
            </a:r>
            <a:r>
              <a:rPr lang="en-US"/>
              <a:t>allow easy-to-enter </a:t>
            </a:r>
            <a:r>
              <a:rPr lang="en-US" dirty="0"/>
              <a:t>passwords that contain simple sequences or physical keyboard patterns, even if they are longer than 14 char. Include Pi in the list of not allowed numbers 3.14159265358979323846264 because geeks and science types like to use it. There is even Pi day: 3.1415 March 14 with pie at 15:00 hours. Don't allow obviously easy to guess things like "</a:t>
            </a:r>
            <a:r>
              <a:rPr lang="en-US" dirty="0" err="1"/>
              <a:t>passwordpassword</a:t>
            </a:r>
            <a:r>
              <a:rPr lang="en-US" dirty="0"/>
              <a:t>", "password1234"</a:t>
            </a:r>
          </a:p>
          <a:p>
            <a:endParaRPr lang="en-US" dirty="0"/>
          </a:p>
          <a:p>
            <a:r>
              <a:rPr lang="en-US" dirty="0"/>
              <a:t>That's it. No other restrictions. Allow spaces! Allow </a:t>
            </a:r>
            <a:r>
              <a:rPr lang="en-US" b="1" dirty="0"/>
              <a:t>multiple </a:t>
            </a:r>
            <a:r>
              <a:rPr lang="en-US" dirty="0"/>
              <a:t>dictionary words so people can create long pass phrases! </a:t>
            </a:r>
          </a:p>
          <a:p>
            <a:endParaRPr lang="en-US" dirty="0"/>
          </a:p>
          <a:p>
            <a:r>
              <a:rPr lang="en-US" dirty="0"/>
              <a:t>When newly breached password lists become known, check your user DB for matches. i.e. </a:t>
            </a:r>
            <a:br>
              <a:rPr lang="en-US" dirty="0"/>
            </a:br>
            <a:r>
              <a:rPr lang="en-US" dirty="0"/>
              <a:t>FOR EACH user authentication record</a:t>
            </a:r>
          </a:p>
          <a:p>
            <a:r>
              <a:rPr lang="en-US" dirty="0"/>
              <a:t>    GET salt</a:t>
            </a:r>
          </a:p>
          <a:p>
            <a:r>
              <a:rPr lang="en-US" dirty="0"/>
              <a:t>    FOR EACH newly breached password </a:t>
            </a:r>
          </a:p>
          <a:p>
            <a:r>
              <a:rPr lang="en-US" dirty="0"/>
              <a:t>        RUN </a:t>
            </a:r>
            <a:r>
              <a:rPr lang="en-US" dirty="0" err="1"/>
              <a:t>logiin</a:t>
            </a:r>
            <a:r>
              <a:rPr lang="en-US" dirty="0"/>
              <a:t> process</a:t>
            </a:r>
          </a:p>
          <a:p>
            <a:r>
              <a:rPr lang="en-US" dirty="0"/>
              <a:t>        IF </a:t>
            </a:r>
            <a:r>
              <a:rPr lang="en-US" dirty="0" err="1"/>
              <a:t>logiin</a:t>
            </a:r>
            <a:r>
              <a:rPr lang="en-US" dirty="0"/>
              <a:t> was successful,</a:t>
            </a:r>
          </a:p>
          <a:p>
            <a:r>
              <a:rPr lang="en-US" dirty="0"/>
              <a:t>            THEN EXPIRE user's password, send user msg that their password was found on a breached list.</a:t>
            </a:r>
          </a:p>
          <a:p>
            <a:r>
              <a:rPr lang="en-US" dirty="0"/>
              <a:t>    END FOR</a:t>
            </a:r>
          </a:p>
          <a:p>
            <a:r>
              <a:rPr lang="en-US" dirty="0"/>
              <a:t>END FOR</a:t>
            </a:r>
          </a:p>
          <a:p>
            <a:r>
              <a:rPr lang="en-US" dirty="0"/>
              <a:t>newly breached password (hashed + salted by login process)</a:t>
            </a:r>
          </a:p>
        </p:txBody>
      </p:sp>
      <p:sp>
        <p:nvSpPr>
          <p:cNvPr id="4" name="Slide Number Placeholder 3"/>
          <p:cNvSpPr>
            <a:spLocks noGrp="1"/>
          </p:cNvSpPr>
          <p:nvPr>
            <p:ph type="sldNum" sz="quarter" idx="10"/>
          </p:nvPr>
        </p:nvSpPr>
        <p:spPr/>
        <p:txBody>
          <a:bodyPr/>
          <a:lstStyle/>
          <a:p>
            <a:fld id="{6CE49CAB-11E7-4E46-B3A8-B9759289B5BF}" type="slidenum">
              <a:rPr lang="en-US" smtClean="0"/>
              <a:t>29</a:t>
            </a:fld>
            <a:endParaRPr lang="en-US"/>
          </a:p>
        </p:txBody>
      </p:sp>
    </p:spTree>
    <p:extLst>
      <p:ext uri="{BB962C8B-B14F-4D97-AF65-F5344CB8AC3E}">
        <p14:creationId xmlns:p14="http://schemas.microsoft.com/office/powerpoint/2010/main" val="3822892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maybe the problem is not free but the low value we put on ourselves, our behaviour, and our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https://www.youtube.com/watch?v=juQcZO_WnsI  </a:t>
            </a:r>
            <a:r>
              <a:rPr lang="en-CA" dirty="0">
                <a:sym typeface="Wingdings" panose="05000000000000000000" pitchFamily="2" charset="2"/>
              </a:rPr>
              <a:t> very funny and it's from 2011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There are more ways to value things than with money….your time for instance.</a:t>
            </a:r>
          </a:p>
        </p:txBody>
      </p:sp>
      <p:sp>
        <p:nvSpPr>
          <p:cNvPr id="4" name="Slide Number Placeholder 3"/>
          <p:cNvSpPr>
            <a:spLocks noGrp="1"/>
          </p:cNvSpPr>
          <p:nvPr>
            <p:ph type="sldNum" sz="quarter" idx="10"/>
          </p:nvPr>
        </p:nvSpPr>
        <p:spPr/>
        <p:txBody>
          <a:bodyPr/>
          <a:lstStyle/>
          <a:p>
            <a:fld id="{6CE49CAB-11E7-4E46-B3A8-B9759289B5BF}" type="slidenum">
              <a:rPr lang="en-US" smtClean="0"/>
              <a:t>3</a:t>
            </a:fld>
            <a:endParaRPr lang="en-US"/>
          </a:p>
        </p:txBody>
      </p:sp>
    </p:spTree>
    <p:extLst>
      <p:ext uri="{BB962C8B-B14F-4D97-AF65-F5344CB8AC3E}">
        <p14:creationId xmlns:p14="http://schemas.microsoft.com/office/powerpoint/2010/main" val="4082634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See https://github.com/OWASP/CheatSheetSeries/blob/master/cheatsheets/Password_Storage_Cheat_Sheet.md</a:t>
            </a:r>
          </a:p>
          <a:p>
            <a:r>
              <a:rPr lang="en-CA" dirty="0"/>
              <a:t>https://blog.benpri.me/blog/2019/01/13</a:t>
            </a:r>
            <a:r>
              <a:rPr lang="en-CA"/>
              <a:t>/why-you-shouldnt-be-using-bcrypt-and-scrypt</a:t>
            </a:r>
            <a:r>
              <a:rPr lang="en-CA" dirty="0"/>
              <a:t>/</a:t>
            </a:r>
          </a:p>
          <a:p>
            <a:r>
              <a:rPr lang="en-CA" dirty="0"/>
              <a:t>https://markeliasen.com</a:t>
            </a:r>
            <a:r>
              <a:rPr lang="en-CA"/>
              <a:t>/developers-its-2019-hash-password-accordingly</a:t>
            </a:r>
            <a:r>
              <a:rPr lang="en-CA" dirty="0"/>
              <a:t>/</a:t>
            </a:r>
          </a:p>
          <a:p>
            <a:endParaRPr lang="en-CA" dirty="0"/>
          </a:p>
          <a:p>
            <a:r>
              <a:rPr lang="en-CA" dirty="0"/>
              <a:t>Hashing encodes passwords to hide their length and value; it is </a:t>
            </a:r>
            <a:r>
              <a:rPr lang="en-CA"/>
              <a:t>a one-way </a:t>
            </a:r>
            <a:r>
              <a:rPr lang="en-CA" dirty="0"/>
              <a:t>function and is very difficult to reverse, unless you have clues like commonly used passwords (a dictionary attack, see https://en.wikipedia.org/wiki/Rainbow_table) where you hash the dictionary words once and just check each user's hashed password against the hashed dictionary list. Salting (adding a unique sequence to the original password) makes each hash unique so knowing the hashed value of common passwords subverts these attacks.</a:t>
            </a:r>
          </a:p>
          <a:p>
            <a:endParaRPr lang="en-CA" dirty="0"/>
          </a:p>
          <a:p>
            <a:r>
              <a:rPr lang="en-CA" dirty="0"/>
              <a:t>Only when passwords have been salted and hashed </a:t>
            </a:r>
            <a:r>
              <a:rPr lang="en-CA"/>
              <a:t>is brute-force </a:t>
            </a:r>
            <a:r>
              <a:rPr lang="en-CA" dirty="0"/>
              <a:t>cracking necessary but also unproductive. Good library functions (Argon2) make it computationally expensive to crack passwords. Don’t be lazy or clever. Use a standard, well reviewed library function. E.g. PHP Secure Login and Registration Package  https://www.phpclasses.org/blog/package/10087/post</a:t>
            </a:r>
            <a:r>
              <a:rPr lang="en-CA"/>
              <a:t>/1-secure-login-and-registration-system</a:t>
            </a:r>
            <a:r>
              <a:rPr lang="en-CA" dirty="0"/>
              <a:t>.html</a:t>
            </a:r>
          </a:p>
          <a:p>
            <a:endParaRPr lang="en-CA" dirty="0"/>
          </a:p>
          <a:p>
            <a:r>
              <a:rPr lang="en-CA" dirty="0"/>
              <a:t>https://medium.com/@mpreziuso</a:t>
            </a:r>
            <a:r>
              <a:rPr lang="en-CA"/>
              <a:t>/password-hashing-pbkdf2-scrypt-bcrypt-and-argon2-e25aaf41598e</a:t>
            </a:r>
            <a:endParaRPr lang="en-CA" dirty="0"/>
          </a:p>
          <a:p>
            <a:r>
              <a:rPr lang="en-CA" dirty="0"/>
              <a:t>https://nakedsecurity.sophos.com/2013/11/20</a:t>
            </a:r>
            <a:r>
              <a:rPr lang="en-CA"/>
              <a:t>/serious-security-how-to-store-your-users-passwords-safely</a:t>
            </a:r>
            <a:r>
              <a:rPr lang="en-CA" dirty="0"/>
              <a:t>/ </a:t>
            </a:r>
          </a:p>
          <a:p>
            <a:r>
              <a:rPr lang="en-CA" dirty="0"/>
              <a:t>https://www.owasp.org/index.php/Password_Storage_Cheat_Sheet </a:t>
            </a:r>
          </a:p>
          <a:p>
            <a:r>
              <a:rPr lang="en-CA" dirty="0"/>
              <a:t>https</a:t>
            </a:r>
            <a:r>
              <a:rPr lang="en-CA"/>
              <a:t>://password-hashing</a:t>
            </a:r>
            <a:r>
              <a:rPr lang="en-CA" dirty="0"/>
              <a:t>.net/</a:t>
            </a:r>
          </a:p>
          <a:p>
            <a:r>
              <a:rPr lang="en-US" dirty="0"/>
              <a:t>https://cryptosense.com/blog</a:t>
            </a:r>
            <a:r>
              <a:rPr lang="en-US"/>
              <a:t>/parameter-choice-for-pbkdf2</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Avoid passwords entirely.  Use  Web Authentication API.  Demo at https://webauthn.io/</a:t>
            </a:r>
          </a:p>
          <a:p>
            <a:r>
              <a:rPr lang="en-CA" dirty="0"/>
              <a:t>The new standard known as Web Authentication, or </a:t>
            </a:r>
            <a:r>
              <a:rPr lang="en-CA" dirty="0" err="1"/>
              <a:t>WebAuthn</a:t>
            </a:r>
            <a:r>
              <a:rPr lang="en-CA" dirty="0"/>
              <a:t> for short, is a credential management API that will be built directly into popular web browsers. It allows users to register and authenticate with web applications using an authenticator such as a phone, hardware security keys, or TPM (Trusted Platform Module) devices.</a:t>
            </a:r>
          </a:p>
          <a:p>
            <a:r>
              <a:rPr lang="en-CA" sz="1200" kern="1200" dirty="0">
                <a:solidFill>
                  <a:schemeClr val="tx1"/>
                </a:solidFill>
                <a:effectLst/>
                <a:latin typeface="+mn-lt"/>
                <a:ea typeface="+mn-ea"/>
                <a:cs typeface="+mn-cs"/>
              </a:rPr>
              <a:t>Note that the google cloud could be any website using the new as of March 4, 2019 W3C standard for </a:t>
            </a:r>
            <a:r>
              <a:rPr lang="en-CA" sz="1200" kern="1200" dirty="0" err="1">
                <a:solidFill>
                  <a:schemeClr val="tx1"/>
                </a:solidFill>
                <a:effectLst/>
                <a:latin typeface="+mn-lt"/>
                <a:ea typeface="+mn-ea"/>
                <a:cs typeface="+mn-cs"/>
              </a:rPr>
              <a:t>WebAuthn</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r>
              <a:rPr lang="en-US" dirty="0"/>
              <a:t>https://duo.com/blog</a:t>
            </a:r>
            <a:r>
              <a:rPr lang="en-US"/>
              <a:t>/web-authentication-what-it-is-and-what-it-means-for-passwords</a:t>
            </a:r>
            <a:endParaRPr lang="en-US" dirty="0"/>
          </a:p>
          <a:p>
            <a:r>
              <a:rPr lang="en-US" dirty="0"/>
              <a:t>https://venturebeat.com/2019/03/04</a:t>
            </a:r>
            <a:r>
              <a:rPr lang="en-US"/>
              <a:t>/w3c-approves-webauthn-as-the-web-standard-for-password-free-logins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https://en.wikipedia.org/wiki/WebAuthn</a:t>
            </a:r>
          </a:p>
          <a:p>
            <a:r>
              <a:rPr lang="en-US" dirty="0"/>
              <a:t>https://www.securitymagazine.com/articles</a:t>
            </a:r>
            <a:r>
              <a:rPr lang="en-US"/>
              <a:t>/89958-no-more-passwords-webauthn-becomes-an-official-web-standard</a:t>
            </a:r>
            <a:endParaRPr lang="en-US" dirty="0"/>
          </a:p>
          <a:p>
            <a:r>
              <a:rPr lang="en-US" dirty="0"/>
              <a:t>https://developer.mozilla.org</a:t>
            </a:r>
            <a:r>
              <a:rPr lang="en-US"/>
              <a:t>/en-US</a:t>
            </a:r>
            <a:r>
              <a:rPr lang="en-US" dirty="0"/>
              <a:t>/docs/Web/API/Web_Authentication_API</a:t>
            </a:r>
          </a:p>
          <a:p>
            <a:r>
              <a:rPr lang="en-US" dirty="0"/>
              <a:t>https://developers.google.com/web/updates/2018/05/webauthn </a:t>
            </a:r>
          </a:p>
          <a:p>
            <a:r>
              <a:rPr lang="en-US" dirty="0"/>
              <a:t>https://www.w3.org/TR/webauthn/</a:t>
            </a:r>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30</a:t>
            </a:fld>
            <a:endParaRPr lang="en-US"/>
          </a:p>
        </p:txBody>
      </p:sp>
    </p:spTree>
    <p:extLst>
      <p:ext uri="{BB962C8B-B14F-4D97-AF65-F5344CB8AC3E}">
        <p14:creationId xmlns:p14="http://schemas.microsoft.com/office/powerpoint/2010/main" val="3537278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noProof="0" dirty="0"/>
              <a:t>Stop fixing, blaming, and micro-managing the user for their behaviour.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noProof="0" dirty="0"/>
              <a:t>Security must work given or despite what people do. It must be usable, flexible, mostly invisible -- as frictionless as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noProof="0" dirty="0">
                <a:solidFill>
                  <a:schemeClr val="tx1"/>
                </a:solidFill>
                <a:effectLst/>
                <a:latin typeface="+mn-lt"/>
                <a:ea typeface="+mn-ea"/>
                <a:cs typeface="+mn-cs"/>
              </a:rPr>
              <a:t>https://www.startpage.com/sp/search?query="zero+trust"+environment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noProof="0" dirty="0"/>
              <a:t>https://www.paloaltonetworks.com/cyberpedia/what-is-a-zero-trust-architecture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noProof="0"/>
              <a:t>https://www.darkreading.com/perimeter/never-trust-always-verify-demystifying-zero-trust-to-secure-your-networks/a/d-id/1334995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Trusting what is inside the network (Intranet) assumes it is surrounded by a Great Wall of China. The reason we know the name of an eighth century leader, </a:t>
            </a:r>
            <a:r>
              <a:rPr lang="en-CA" b="0" noProof="0" dirty="0"/>
              <a:t>Genghis Khan, is because his forces breached that wall several times with different exploits. </a:t>
            </a:r>
            <a:r>
              <a:rPr lang="en-CA" sz="1200" b="0" i="0" kern="1200" noProof="0" dirty="0">
                <a:solidFill>
                  <a:schemeClr val="tx1"/>
                </a:solidFill>
                <a:effectLst/>
                <a:latin typeface="+mn-lt"/>
                <a:ea typeface="+mn-ea"/>
                <a:cs typeface="+mn-cs"/>
              </a:rPr>
              <a:t>Trusting what is inside the network assumes a false sense of security. Pretend you have no firewall. This is even more important during and after the COVID-19 pandemic because </a:t>
            </a:r>
            <a:r>
              <a:rPr lang="en-CA" noProof="0" dirty="0"/>
              <a:t>people are working remotely by an assumed safe and secure VPN (i.e. tunnelling. Genghis Khan exploited what were thought to be secret and secure tunnels. )</a:t>
            </a:r>
            <a:endParaRPr lang="en-CA" sz="1200" b="0" i="0" kern="1200" noProof="0" dirty="0">
              <a:solidFill>
                <a:schemeClr val="tx1"/>
              </a:solidFill>
              <a:effectLst/>
              <a:latin typeface="+mn-lt"/>
              <a:ea typeface="+mn-ea"/>
              <a:cs typeface="+mn-cs"/>
            </a:endParaRPr>
          </a:p>
          <a:p>
            <a:endParaRPr lang="en-CA" sz="1200" b="1" i="0" kern="1200" noProof="0" dirty="0">
              <a:solidFill>
                <a:schemeClr val="tx1"/>
              </a:solidFill>
              <a:effectLst/>
              <a:latin typeface="+mn-lt"/>
              <a:ea typeface="+mn-ea"/>
              <a:cs typeface="+mn-cs"/>
            </a:endParaRPr>
          </a:p>
          <a:p>
            <a:r>
              <a:rPr lang="en-CA" sz="1200" b="1" i="0" kern="1200" noProof="0" dirty="0">
                <a:solidFill>
                  <a:schemeClr val="tx1"/>
                </a:solidFill>
                <a:effectLst/>
                <a:latin typeface="+mn-lt"/>
                <a:ea typeface="+mn-ea"/>
                <a:cs typeface="+mn-cs"/>
              </a:rPr>
              <a:t>https://www.itworldcanada.com/article/28-million-canadians-impacted-by-data-breaches-in-last-12-months-privacy-commissioner/423577</a:t>
            </a:r>
            <a:br>
              <a:rPr lang="en-CA" sz="1200" b="1" i="0" kern="1200" noProof="0" dirty="0">
                <a:solidFill>
                  <a:schemeClr val="tx1"/>
                </a:solidFill>
                <a:effectLst/>
                <a:latin typeface="+mn-lt"/>
                <a:ea typeface="+mn-ea"/>
                <a:cs typeface="+mn-cs"/>
              </a:rPr>
            </a:br>
            <a:r>
              <a:rPr lang="en-CA" sz="1200" b="0" i="0" kern="1200" noProof="0" dirty="0">
                <a:solidFill>
                  <a:schemeClr val="tx1"/>
                </a:solidFill>
                <a:effectLst/>
                <a:latin typeface="+mn-lt"/>
                <a:ea typeface="+mn-ea"/>
                <a:cs typeface="+mn-cs"/>
              </a:rPr>
              <a:t>Know what personal information you have, where it is, and what you are doing with it. When and where do you collect personal information? Where does that information go? Who can access it, and what do they do with it? You must understand your data before you can protect it.</a:t>
            </a:r>
          </a:p>
          <a:p>
            <a:r>
              <a:rPr lang="en-CA" sz="1200" b="0" i="0" kern="1200" noProof="0" dirty="0">
                <a:solidFill>
                  <a:schemeClr val="tx1"/>
                </a:solidFill>
                <a:effectLst/>
                <a:latin typeface="+mn-lt"/>
                <a:ea typeface="+mn-ea"/>
                <a:cs typeface="+mn-cs"/>
              </a:rPr>
              <a:t>Know your vulnerabilities. Conduct risk and vulnerability assessments and/or penetration tests within your organization to ensure that threats to privacy are identified. Don’t just focus on technical vulnerabilities, though. Are third parties collecting personal information on your behalf without appropriate safeguards? Are your employees aware of risks and their privacy responsibilities? Over the last year, the OPC has seen each of these scenarios lead to a breach. Identify your organizations’ weak points before a breach identifies them for you.</a:t>
            </a:r>
          </a:p>
          <a:p>
            <a:r>
              <a:rPr lang="en-CA" sz="1200" b="0" i="0" kern="1200" noProof="0" dirty="0">
                <a:solidFill>
                  <a:schemeClr val="tx1"/>
                </a:solidFill>
                <a:effectLst/>
                <a:latin typeface="+mn-lt"/>
                <a:ea typeface="+mn-ea"/>
                <a:cs typeface="+mn-cs"/>
              </a:rPr>
              <a:t>Be aware of breaches in your industry. Attackers will often re-use the same attacks against multiple organizations. Pay attention to alerts and other information from your industry association and other sources of industry news.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i="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https://www.cisa.gov/sites/default/files/publications/19_1106_cisa_CISA_Cyber_Essentials_S508C.pdf</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https://www.cyber.gc.ca/en/guidance/baseline-cyber-security-controls-small-and-medium-organizations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i="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https://www.itbusiness.ca/news/app-users-value-security-over-convenience-and-biometrics-over-passwords-ibm-finds/100933</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https://www.itbusiness.ca/wp-content/uploads/2018/04/Infographic_FutureofIdentityStudy_FINAL.jpg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i="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noProof="0" dirty="0">
                <a:solidFill>
                  <a:schemeClr val="tx1"/>
                </a:solidFill>
                <a:effectLst/>
                <a:latin typeface="+mn-lt"/>
                <a:ea typeface="+mn-ea"/>
                <a:cs typeface="+mn-cs"/>
              </a:rPr>
              <a:t>http://ieeexplore.ieee.org/document/7676198/citations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noProof="0" dirty="0">
                <a:solidFill>
                  <a:schemeClr val="tx1"/>
                </a:solidFill>
                <a:effectLst/>
                <a:latin typeface="+mn-lt"/>
                <a:ea typeface="+mn-ea"/>
                <a:cs typeface="+mn-cs"/>
              </a:rPr>
              <a:t>Stop Trying to Fix the User: </a:t>
            </a:r>
            <a:r>
              <a:rPr lang="en-CA" sz="1200" b="0" i="0" kern="1200" noProof="0" dirty="0">
                <a:solidFill>
                  <a:schemeClr val="tx1"/>
                </a:solidFill>
                <a:effectLst/>
                <a:latin typeface="+mn-lt"/>
                <a:ea typeface="+mn-ea"/>
                <a:cs typeface="+mn-cs"/>
              </a:rPr>
              <a:t>Users aren't the problem with security. It's that we've designed our computer systems' security so badly that we demand the user do all of these counterintuitive things. </a:t>
            </a:r>
            <a:endParaRPr lang="en-CA" noProof="0" dirty="0"/>
          </a:p>
          <a:p>
            <a:r>
              <a:rPr lang="en-CA" noProof="0" dirty="0"/>
              <a:t>Overall, we must stop trying to fix the user to achieve security. Usable security does not mean "getting people to do what we want." It means creating security that works, given (or despite) what people do. People do what is easiest, not always what’s best.</a:t>
            </a:r>
          </a:p>
          <a:p>
            <a:endParaRPr lang="en-CA" noProof="0" dirty="0"/>
          </a:p>
          <a:p>
            <a:r>
              <a:rPr lang="en-CA" b="0" u="none" baseline="0" noProof="0" dirty="0"/>
              <a:t>First, Security must be usable. That means easy to install, not frustrating to use, and no confusing terminology. </a:t>
            </a:r>
          </a:p>
          <a:p>
            <a:r>
              <a:rPr lang="en-CA" b="0" u="none" baseline="0" noProof="0" dirty="0"/>
              <a:t>Second, it needs to be flexible. It has to work across various platforms and be compatible with a large variety of authentication technologies. </a:t>
            </a:r>
          </a:p>
          <a:p>
            <a:r>
              <a:rPr lang="en-CA" b="0" u="none" baseline="0" noProof="0" dirty="0"/>
              <a:t>Last, It needs to be mostly invisible to the user. The more we can accomplish with limited interaction, the better. </a:t>
            </a:r>
          </a:p>
          <a:p>
            <a:endParaRPr lang="en-CA" noProof="0" dirty="0"/>
          </a:p>
          <a:p>
            <a:r>
              <a:rPr lang="en-CA" noProof="0" dirty="0"/>
              <a:t>From Microsoft’s “</a:t>
            </a:r>
            <a:r>
              <a:rPr lang="en-CA" sz="1200" b="0" i="0" u="none" strike="noStrike" kern="1200" baseline="0" noProof="0" dirty="0">
                <a:solidFill>
                  <a:schemeClr val="tx1"/>
                </a:solidFill>
                <a:latin typeface="+mn-lt"/>
                <a:ea typeface="+mn-ea"/>
                <a:cs typeface="+mn-cs"/>
              </a:rPr>
              <a:t>The Quest to Replace Passwords”…</a:t>
            </a:r>
            <a:endParaRPr lang="en-CA" noProof="0" dirty="0"/>
          </a:p>
          <a:p>
            <a:r>
              <a:rPr lang="en-CA" sz="1200" b="0" i="0" u="none" strike="noStrike" kern="1200" baseline="0" noProof="0" dirty="0">
                <a:solidFill>
                  <a:schemeClr val="tx1"/>
                </a:solidFill>
                <a:latin typeface="+mn-lt"/>
                <a:ea typeface="+mn-ea"/>
                <a:cs typeface="+mn-cs"/>
              </a:rPr>
              <a:t>The difficulty of guessing passwords was studied over three decades ago with researchers able to guess over 75% of users’ passwords; follow-up studies over the years have consistently compromised a substantial fraction of accounts with dictionary attacks. A survey of corporate password users found them flustered by password requirements and coping by writing passwords down on post-it notes. </a:t>
            </a:r>
          </a:p>
          <a:p>
            <a:endParaRPr lang="en-CA" sz="1200" b="0" i="0" u="none" strike="noStrike" kern="1200" baseline="0" noProof="0" dirty="0">
              <a:solidFill>
                <a:schemeClr val="tx1"/>
              </a:solidFill>
              <a:latin typeface="+mn-lt"/>
              <a:ea typeface="+mn-ea"/>
              <a:cs typeface="+mn-cs"/>
            </a:endParaRPr>
          </a:p>
          <a:p>
            <a:r>
              <a:rPr lang="en-CA" sz="1200" b="0" i="0" u="none" strike="noStrike" kern="1200" baseline="0" noProof="0" dirty="0">
                <a:solidFill>
                  <a:schemeClr val="tx1"/>
                </a:solidFill>
                <a:latin typeface="+mn-lt"/>
                <a:ea typeface="+mn-ea"/>
                <a:cs typeface="+mn-cs"/>
              </a:rPr>
              <a:t>On the web, users are typically overwhelmed by the number of passwords they have registered. One study found most users have many accounts for which they’ve forgotten their passwords and even accounts they can’t remember registering. Another used a browser extension to observe thousands of users’ password habits, finding on average 25 accounts and 6 unique passwords per user.</a:t>
            </a:r>
          </a:p>
          <a:p>
            <a:endParaRPr lang="en-CA" sz="1200" b="0" i="0" u="none" strike="noStrike" kern="1200" baseline="0" noProof="0" dirty="0">
              <a:solidFill>
                <a:schemeClr val="tx1"/>
              </a:solidFill>
              <a:latin typeface="+mn-lt"/>
              <a:ea typeface="+mn-ea"/>
              <a:cs typeface="+mn-cs"/>
            </a:endParaRPr>
          </a:p>
          <a:p>
            <a:r>
              <a:rPr lang="en-CA" sz="1200" kern="1200" noProof="0" dirty="0">
                <a:solidFill>
                  <a:schemeClr val="tx1"/>
                </a:solidFill>
                <a:effectLst/>
                <a:latin typeface="+mn-lt"/>
                <a:ea typeface="+mn-ea"/>
                <a:cs typeface="+mn-cs"/>
              </a:rPr>
              <a:t>Digital ID &amp; Authentication Council of Canada 	https://diacc.ca/</a:t>
            </a:r>
          </a:p>
          <a:p>
            <a:endParaRPr lang="en-CA" sz="1200" kern="1200" noProof="0" dirty="0">
              <a:solidFill>
                <a:schemeClr val="tx1"/>
              </a:solidFill>
              <a:effectLst/>
              <a:latin typeface="+mn-lt"/>
              <a:ea typeface="+mn-ea"/>
              <a:cs typeface="+mn-cs"/>
            </a:endParaRPr>
          </a:p>
          <a:p>
            <a:r>
              <a:rPr lang="en-CA" noProof="0" dirty="0">
                <a:effectLst/>
              </a:rPr>
              <a:t>How blockchain could have prevented the Facebook data breach</a:t>
            </a:r>
          </a:p>
          <a:p>
            <a:r>
              <a:rPr lang="en-CA" noProof="0" dirty="0">
                <a:effectLst/>
              </a:rPr>
              <a:t>https://www.itworldcanada.com/article/how-blockchain-could-have-prevented-the-facebook-data-breach/403122</a:t>
            </a:r>
          </a:p>
          <a:p>
            <a:endParaRPr lang="en-CA" noProof="0" dirty="0">
              <a:effectLst/>
            </a:endParaRPr>
          </a:p>
          <a:p>
            <a:r>
              <a:rPr lang="en-CA" noProof="0" dirty="0">
                <a:effectLst/>
              </a:rPr>
              <a:t>Interac outlines how it plans to secure Canada’s digital identity service</a:t>
            </a:r>
          </a:p>
          <a:p>
            <a:r>
              <a:rPr lang="en-CA" noProof="0" dirty="0">
                <a:effectLst/>
              </a:rPr>
              <a:t>https://www.itworldcanada.com/article/interac-outlines-how-it-plans-to-secure-canadas-digital-identity-service/399268</a:t>
            </a:r>
          </a:p>
        </p:txBody>
      </p:sp>
      <p:sp>
        <p:nvSpPr>
          <p:cNvPr id="4" name="Slide Number Placeholder 3"/>
          <p:cNvSpPr>
            <a:spLocks noGrp="1"/>
          </p:cNvSpPr>
          <p:nvPr>
            <p:ph type="sldNum" sz="quarter" idx="10"/>
          </p:nvPr>
        </p:nvSpPr>
        <p:spPr/>
        <p:txBody>
          <a:bodyPr/>
          <a:lstStyle/>
          <a:p>
            <a:fld id="{6CE49CAB-11E7-4E46-B3A8-B9759289B5BF}" type="slidenum">
              <a:rPr lang="en-US" smtClean="0"/>
              <a:t>31</a:t>
            </a:fld>
            <a:endParaRPr lang="en-US"/>
          </a:p>
        </p:txBody>
      </p:sp>
    </p:spTree>
    <p:extLst>
      <p:ext uri="{BB962C8B-B14F-4D97-AF65-F5344CB8AC3E}">
        <p14:creationId xmlns:p14="http://schemas.microsoft.com/office/powerpoint/2010/main" val="3307441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32</a:t>
            </a:fld>
            <a:endParaRPr lang="en-US"/>
          </a:p>
        </p:txBody>
      </p:sp>
    </p:spTree>
    <p:extLst>
      <p:ext uri="{BB962C8B-B14F-4D97-AF65-F5344CB8AC3E}">
        <p14:creationId xmlns:p14="http://schemas.microsoft.com/office/powerpoint/2010/main" val="7894284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tx1"/>
                </a:solidFill>
                <a:latin typeface="+mn-lt"/>
                <a:ea typeface="+mn-ea"/>
                <a:cs typeface="Arial" panose="020B0604020202020204" pitchFamily="34" charset="0"/>
              </a:rPr>
              <a:t>Through 20 years of effort, we’ve successfully trained everyone to use passwords that are hard for humans to remember but easy for computers to guess. </a:t>
            </a:r>
            <a:r>
              <a:rPr lang="en-US" altLang="en-US" sz="1200" kern="1200" dirty="0">
                <a:solidFill>
                  <a:schemeClr val="tx1"/>
                </a:solidFill>
                <a:latin typeface="+mn-lt"/>
                <a:ea typeface="+mn-ea"/>
                <a:cs typeface="Arial" panose="020B0604020202020204" pitchFamily="34" charset="0"/>
                <a:hlinkClick r:id="rId3"/>
              </a:rPr>
              <a:t>https://xkcd.com/936/</a:t>
            </a:r>
            <a:r>
              <a:rPr lang="en-US" altLang="en-US" sz="1200" kern="1200" dirty="0">
                <a:solidFill>
                  <a:schemeClr val="tx1"/>
                </a:solidFill>
                <a:latin typeface="+mn-lt"/>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tx1"/>
                </a:solidFill>
                <a:latin typeface="+mn-lt"/>
                <a:ea typeface="+mn-ea"/>
                <a:cs typeface="Arial" panose="020B0604020202020204" pitchFamily="34" charset="0"/>
              </a:rPr>
              <a:t>https://xkcd.com/1820</a:t>
            </a:r>
            <a:r>
              <a:rPr lang="en-US" altLang="en-US" sz="1200" kern="1200">
                <a:solidFill>
                  <a:schemeClr val="tx1"/>
                </a:solidFill>
                <a:latin typeface="+mn-lt"/>
                <a:ea typeface="+mn-ea"/>
                <a:cs typeface="Arial" panose="020B0604020202020204" pitchFamily="34" charset="0"/>
              </a:rPr>
              <a:t>/ -- </a:t>
            </a:r>
            <a:r>
              <a:rPr lang="en-CA" dirty="0"/>
              <a:t>Security Advice</a:t>
            </a:r>
            <a:endParaRPr lang="en-US" altLang="en-US" sz="1200" kern="1200" dirty="0">
              <a:solidFill>
                <a:schemeClr val="tx1"/>
              </a:solidFill>
              <a:latin typeface="+mn-lt"/>
              <a:ea typeface="+mn-ea"/>
              <a:cs typeface="Arial" panose="020B0604020202020204" pitchFamily="34" charset="0"/>
            </a:endParaRPr>
          </a:p>
          <a:p>
            <a:endParaRPr lang="en-US" dirty="0"/>
          </a:p>
          <a:p>
            <a:r>
              <a:rPr lang="en-US" dirty="0"/>
              <a:t>https://en.wikipedia.org/wiki/Password_strength</a:t>
            </a:r>
          </a:p>
          <a:p>
            <a:endParaRPr lang="en-US" dirty="0"/>
          </a:p>
          <a:p>
            <a:r>
              <a:rPr lang="en-US" dirty="0"/>
              <a:t>Pie Chart: </a:t>
            </a:r>
            <a:r>
              <a:rPr lang="en-US"/>
              <a:t>The </a:t>
            </a:r>
            <a:r>
              <a:rPr lang="en-US" sz="1200" kern="1200">
                <a:solidFill>
                  <a:schemeClr val="tx1"/>
                </a:solidFill>
                <a:effectLst/>
                <a:latin typeface="+mn-lt"/>
                <a:ea typeface="+mn-ea"/>
                <a:cs typeface="+mn-cs"/>
              </a:rPr>
              <a:t>Top-10 </a:t>
            </a:r>
            <a:r>
              <a:rPr lang="en-US" sz="1200" kern="1200" dirty="0">
                <a:solidFill>
                  <a:schemeClr val="tx1"/>
                </a:solidFill>
                <a:effectLst/>
                <a:latin typeface="+mn-lt"/>
                <a:ea typeface="+mn-ea"/>
                <a:cs typeface="+mn-cs"/>
              </a:rPr>
              <a:t>passwords were trivial, 123456 and other simple sequences, “password”, “admin”,  but just less than 2% of total. Overall, over 1/3 of passwords were Bad or Terrible. Less than 1/4 were Good or Excellent.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https://www.trustwave.com/Resources</a:t>
            </a:r>
            <a:r>
              <a:rPr lang="en-US" sz="1200" kern="1200">
                <a:solidFill>
                  <a:schemeClr val="tx1"/>
                </a:solidFill>
                <a:effectLst/>
                <a:latin typeface="+mn-lt"/>
                <a:ea typeface="+mn-ea"/>
                <a:cs typeface="+mn-cs"/>
              </a:rPr>
              <a:t>/SpiderLabs-Blog/Look-What-I-Found---Moar-Pony</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T</a:t>
            </a:r>
            <a:r>
              <a:rPr lang="en-CA" dirty="0"/>
              <a:t>he following may be inflated data but…</a:t>
            </a:r>
            <a:r>
              <a:rPr lang="en-CA" dirty="0" err="1"/>
              <a:t>SplashData</a:t>
            </a:r>
            <a:r>
              <a:rPr lang="en-CA" dirty="0"/>
              <a:t>, which collates passwords from data breaches in America and Western Europe to build samples, said "</a:t>
            </a:r>
            <a:r>
              <a:rPr lang="en-CA" b="1" dirty="0"/>
              <a:t>123456</a:t>
            </a:r>
            <a:r>
              <a:rPr lang="en-CA" dirty="0"/>
              <a:t>" was, for the fifth year running (as of 2016), the most common password used by n</a:t>
            </a:r>
            <a:r>
              <a:rPr lang="en-CA" sz="1200" kern="1200" dirty="0">
                <a:solidFill>
                  <a:schemeClr val="tx1"/>
                </a:solidFill>
                <a:effectLst/>
                <a:latin typeface="+mn-lt"/>
                <a:ea typeface="+mn-ea"/>
                <a:cs typeface="+mn-cs"/>
              </a:rPr>
              <a:t>early </a:t>
            </a:r>
            <a:r>
              <a:rPr lang="en-CA" sz="1200" b="1" kern="1200" dirty="0">
                <a:solidFill>
                  <a:schemeClr val="tx1"/>
                </a:solidFill>
                <a:effectLst/>
                <a:latin typeface="+mn-lt"/>
                <a:ea typeface="+mn-ea"/>
                <a:cs typeface="+mn-cs"/>
              </a:rPr>
              <a:t>17% </a:t>
            </a:r>
            <a:r>
              <a:rPr lang="en-CA" sz="1200" kern="1200" dirty="0">
                <a:solidFill>
                  <a:schemeClr val="tx1"/>
                </a:solidFill>
                <a:effectLst/>
                <a:latin typeface="+mn-lt"/>
                <a:ea typeface="+mn-ea"/>
                <a:cs typeface="+mn-cs"/>
              </a:rPr>
              <a:t>of users.</a:t>
            </a:r>
          </a:p>
          <a:p>
            <a:r>
              <a:rPr lang="en-CA" dirty="0"/>
              <a:t>The </a:t>
            </a:r>
            <a:r>
              <a:rPr lang="en-CA" b="1" dirty="0"/>
              <a:t>top 25 </a:t>
            </a:r>
            <a:r>
              <a:rPr lang="en-CA" b="0" dirty="0"/>
              <a:t>passwords </a:t>
            </a:r>
            <a:r>
              <a:rPr lang="en-CA" dirty="0"/>
              <a:t>account for </a:t>
            </a:r>
            <a:r>
              <a:rPr lang="en-CA" b="1" dirty="0"/>
              <a:t>50% </a:t>
            </a:r>
            <a:r>
              <a:rPr lang="en-CA" dirty="0"/>
              <a:t>of </a:t>
            </a:r>
            <a:r>
              <a:rPr lang="en-CA" b="1" dirty="0"/>
              <a:t>all </a:t>
            </a:r>
            <a:r>
              <a:rPr lang="en-CA" b="0" dirty="0"/>
              <a:t>user passwords</a:t>
            </a:r>
            <a:r>
              <a:rPr lang="en-CA" dirty="0"/>
              <a:t>.</a:t>
            </a:r>
          </a:p>
          <a:p>
            <a:r>
              <a:rPr lang="en-CA" dirty="0"/>
              <a:t>The </a:t>
            </a:r>
            <a:r>
              <a:rPr lang="en-CA" b="1" dirty="0"/>
              <a:t>top 1,000 </a:t>
            </a:r>
            <a:r>
              <a:rPr lang="en-CA" dirty="0"/>
              <a:t>passwords account for </a:t>
            </a:r>
            <a:r>
              <a:rPr lang="en-CA" b="1" dirty="0"/>
              <a:t>91% </a:t>
            </a:r>
            <a:r>
              <a:rPr lang="en-CA" dirty="0"/>
              <a:t>of </a:t>
            </a:r>
            <a:r>
              <a:rPr lang="en-CA" b="1" dirty="0"/>
              <a:t>all </a:t>
            </a:r>
            <a:r>
              <a:rPr lang="en-CA" b="0" dirty="0"/>
              <a:t>user passwords</a:t>
            </a:r>
            <a:r>
              <a:rPr lang="en-CA" dirty="0"/>
              <a:t>. (Xato.net)</a:t>
            </a:r>
          </a:p>
          <a:p>
            <a:r>
              <a:rPr lang="en-US" dirty="0"/>
              <a:t>You don’t need a supercomputer </a:t>
            </a:r>
            <a:r>
              <a:rPr lang="en-CA" dirty="0"/>
              <a:t>to crack those. </a:t>
            </a:r>
          </a:p>
          <a:p>
            <a:endParaRPr lang="en-US" dirty="0"/>
          </a:p>
          <a:p>
            <a:r>
              <a:rPr lang="en-US" dirty="0"/>
              <a:t>This has led to password policies immortalized in this famous XKCD cartoon.</a:t>
            </a:r>
          </a:p>
          <a:p>
            <a:r>
              <a:rPr lang="en-US" dirty="0"/>
              <a:t>For organizations without password policies, a</a:t>
            </a:r>
            <a:r>
              <a:rPr lang="en-US" sz="1200" kern="1200" dirty="0">
                <a:solidFill>
                  <a:schemeClr val="tx1"/>
                </a:solidFill>
                <a:effectLst/>
                <a:latin typeface="+mn-lt"/>
                <a:ea typeface="+mn-ea"/>
                <a:cs typeface="+mn-cs"/>
              </a:rPr>
              <a:t>lmost all of the most common passwords are simply patterns on a keyboard, usually horizontal, or are simple sequences of letters and/or numbers.</a:t>
            </a:r>
          </a:p>
          <a:p>
            <a:r>
              <a:rPr lang="en-US" sz="1200" kern="1200" dirty="0">
                <a:solidFill>
                  <a:schemeClr val="tx1"/>
                </a:solidFill>
                <a:effectLst/>
                <a:latin typeface="+mn-lt"/>
                <a:ea typeface="+mn-ea"/>
                <a:cs typeface="+mn-cs"/>
              </a:rPr>
              <a:t>“Smart” vertical, diamond, parallelogram keyboard patterns are also already in the crackers’ lists.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 passwords are either trivially easy to guess or extremely difficult to remember. What do we do?</a:t>
            </a:r>
            <a:endParaRPr lang="en-CA" b="1" dirty="0"/>
          </a:p>
          <a:p>
            <a:endParaRPr lang="en-US" sz="1200" kern="1200" dirty="0">
              <a:solidFill>
                <a:schemeClr val="tx1"/>
              </a:solidFill>
              <a:effectLst/>
              <a:latin typeface="+mn-lt"/>
              <a:ea typeface="+mn-ea"/>
              <a:cs typeface="+mn-cs"/>
            </a:endParaRPr>
          </a:p>
          <a:p>
            <a:r>
              <a:rPr lang="en-CA" dirty="0" err="1"/>
              <a:t>SplashData</a:t>
            </a:r>
            <a:r>
              <a:rPr lang="en-CA" dirty="0"/>
              <a:t> references below</a:t>
            </a:r>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http://www.telegraph.co.uk/technology/2016/01/26</a:t>
            </a:r>
            <a:r>
              <a:rPr lang="en-CA" sz="1200" kern="1200">
                <a:solidFill>
                  <a:schemeClr val="tx1"/>
                </a:solidFill>
                <a:effectLst/>
                <a:latin typeface="+mn-lt"/>
                <a:ea typeface="+mn-ea"/>
                <a:cs typeface="+mn-cs"/>
              </a:rPr>
              <a:t>/most-common-passwords-revealed---and-theyre-ridiculously-easy-to</a:t>
            </a:r>
            <a:r>
              <a:rPr lang="en-CA" sz="1200" kern="1200" dirty="0">
                <a:solidFill>
                  <a:schemeClr val="tx1"/>
                </a:solidFill>
                <a:effectLst/>
                <a:latin typeface="+mn-lt"/>
                <a:ea typeface="+mn-ea"/>
                <a:cs typeface="+mn-cs"/>
              </a:rPr>
              <a:t>/</a:t>
            </a:r>
          </a:p>
          <a:p>
            <a:r>
              <a:rPr lang="en-US" dirty="0"/>
              <a:t>https://blog.keepersecurity.com/2017/01/13</a:t>
            </a:r>
            <a:r>
              <a:rPr lang="en-US"/>
              <a:t>/most-common-passwords-of-2016-research-study</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kern="1200" dirty="0">
              <a:solidFill>
                <a:schemeClr val="tx1"/>
              </a:solidFill>
              <a:latin typeface="+mn-lt"/>
              <a:ea typeface="+mn-ea"/>
              <a:cs typeface="Arial" panose="020B0604020202020204" pitchFamily="34" charset="0"/>
            </a:endParaRPr>
          </a:p>
          <a:p>
            <a:r>
              <a:rPr lang="en-CA" dirty="0"/>
              <a:t>https://www.balabit.com/blog</a:t>
            </a:r>
            <a:r>
              <a:rPr lang="en-CA"/>
              <a:t>/password-privacy-the-importance-of-total-password-secrecy</a:t>
            </a:r>
            <a:r>
              <a:rPr lang="en-CA" dirty="0"/>
              <a:t>/</a:t>
            </a:r>
          </a:p>
          <a:p>
            <a:r>
              <a:rPr lang="en-CA" dirty="0"/>
              <a:t>http://www.itworldcanada.com/article</a:t>
            </a:r>
            <a:r>
              <a:rPr lang="en-CA"/>
              <a:t>/password-analysis-shows-employees-still-arent-getting-the-message</a:t>
            </a:r>
            <a:r>
              <a:rPr lang="en-CA" dirty="0"/>
              <a:t>/392287</a:t>
            </a:r>
          </a:p>
          <a:p>
            <a:r>
              <a:rPr lang="en-CA" sz="1200" b="0" i="0" kern="1200" dirty="0">
                <a:solidFill>
                  <a:schemeClr val="tx1"/>
                </a:solidFill>
                <a:effectLst/>
                <a:latin typeface="+mn-lt"/>
                <a:ea typeface="+mn-ea"/>
                <a:cs typeface="+mn-cs"/>
              </a:rPr>
              <a:t>20 per cent of 974,000 passwords were cracked in six days of intensive work</a:t>
            </a:r>
          </a:p>
          <a:p>
            <a:r>
              <a:rPr lang="en-CA" sz="1200" b="0" i="0" kern="1200" dirty="0">
                <a:solidFill>
                  <a:schemeClr val="tx1"/>
                </a:solidFill>
                <a:effectLst/>
                <a:latin typeface="+mn-lt"/>
                <a:ea typeface="+mn-ea"/>
                <a:cs typeface="+mn-cs"/>
              </a:rPr>
              <a:t>–2 minutes – the time taken for the first pass with a wordlist and 64 rules to crack the first 38,000 passwords</a:t>
            </a:r>
          </a:p>
          <a:p>
            <a:r>
              <a:rPr lang="en-CA" sz="1200" b="0" i="0" kern="1200" dirty="0">
                <a:solidFill>
                  <a:schemeClr val="tx1"/>
                </a:solidFill>
                <a:effectLst/>
                <a:latin typeface="+mn-lt"/>
                <a:ea typeface="+mn-ea"/>
                <a:cs typeface="+mn-cs"/>
              </a:rPr>
              <a:t>–Just under five days – time taken to brute force all passwords up through eight characters in length;</a:t>
            </a:r>
          </a:p>
          <a:p>
            <a:r>
              <a:rPr lang="en-CA" sz="1200" b="0" i="0" kern="1200" dirty="0">
                <a:solidFill>
                  <a:schemeClr val="tx1"/>
                </a:solidFill>
                <a:effectLst/>
                <a:latin typeface="+mn-lt"/>
                <a:ea typeface="+mn-ea"/>
                <a:cs typeface="+mn-cs"/>
              </a:rPr>
              <a:t>–12 – average number of passwords cracked per user account (either because they used a poor password, or it was eight characters or less, or both) The </a:t>
            </a:r>
            <a:r>
              <a:rPr lang="en-CA" sz="1200" b="0" i="0" kern="1200" dirty="0" err="1">
                <a:solidFill>
                  <a:schemeClr val="tx1"/>
                </a:solidFill>
                <a:effectLst/>
                <a:latin typeface="+mn-lt"/>
                <a:ea typeface="+mn-ea"/>
                <a:cs typeface="+mn-cs"/>
              </a:rPr>
              <a:t>pwd</a:t>
            </a:r>
            <a:r>
              <a:rPr lang="en-CA" sz="1200" b="0" i="0" kern="1200" dirty="0">
                <a:solidFill>
                  <a:schemeClr val="tx1"/>
                </a:solidFill>
                <a:effectLst/>
                <a:latin typeface="+mn-lt"/>
                <a:ea typeface="+mn-ea"/>
                <a:cs typeface="+mn-cs"/>
              </a:rPr>
              <a:t> DB had user history of previously used </a:t>
            </a:r>
            <a:r>
              <a:rPr lang="en-CA" sz="1200" b="0" i="0" kern="1200" dirty="0" err="1">
                <a:solidFill>
                  <a:schemeClr val="tx1"/>
                </a:solidFill>
                <a:effectLst/>
                <a:latin typeface="+mn-lt"/>
                <a:ea typeface="+mn-ea"/>
                <a:cs typeface="+mn-cs"/>
              </a:rPr>
              <a:t>pwds</a:t>
            </a:r>
            <a:r>
              <a:rPr lang="en-CA" sz="1200" b="0" i="0" kern="1200" dirty="0">
                <a:solidFill>
                  <a:schemeClr val="tx1"/>
                </a:solidFill>
                <a:effectLst/>
                <a:latin typeface="+mn-lt"/>
                <a:ea typeface="+mn-ea"/>
                <a:cs typeface="+mn-cs"/>
              </a:rPr>
              <a:t>.</a:t>
            </a:r>
          </a:p>
          <a:p>
            <a:r>
              <a:rPr lang="en-CA" sz="1200" b="0" i="0" kern="1200" dirty="0">
                <a:solidFill>
                  <a:schemeClr val="tx1"/>
                </a:solidFill>
                <a:effectLst/>
                <a:latin typeface="+mn-lt"/>
                <a:ea typeface="+mn-ea"/>
                <a:cs typeface="+mn-cs"/>
              </a:rPr>
              <a:t>–87.8 per cent of the passwords cracked were broken using the easily available </a:t>
            </a:r>
            <a:r>
              <a:rPr lang="en-CA" sz="1200" b="0" i="0" kern="1200" dirty="0" err="1">
                <a:solidFill>
                  <a:schemeClr val="tx1"/>
                </a:solidFill>
                <a:effectLst/>
                <a:latin typeface="+mn-lt"/>
                <a:ea typeface="+mn-ea"/>
                <a:cs typeface="+mn-cs"/>
              </a:rPr>
              <a:t>CrackStation</a:t>
            </a:r>
            <a:r>
              <a:rPr lang="en-CA" sz="1200" b="0" i="0" kern="1200" dirty="0">
                <a:solidFill>
                  <a:schemeClr val="tx1"/>
                </a:solidFill>
                <a:effectLst/>
                <a:latin typeface="+mn-lt"/>
                <a:ea typeface="+mn-ea"/>
                <a:cs typeface="+mn-cs"/>
              </a:rPr>
              <a:t> password cracking wordlist, a compilation of  dictionary words, leaked password databases and books. i.e. almost all cracked passwords were NOT random strings.</a:t>
            </a:r>
          </a:p>
        </p:txBody>
      </p:sp>
      <p:sp>
        <p:nvSpPr>
          <p:cNvPr id="4" name="Slide Number Placeholder 3"/>
          <p:cNvSpPr>
            <a:spLocks noGrp="1"/>
          </p:cNvSpPr>
          <p:nvPr>
            <p:ph type="sldNum" sz="quarter" idx="10"/>
          </p:nvPr>
        </p:nvSpPr>
        <p:spPr/>
        <p:txBody>
          <a:bodyPr/>
          <a:lstStyle/>
          <a:p>
            <a:fld id="{6CE49CAB-11E7-4E46-B3A8-B9759289B5BF}" type="slidenum">
              <a:rPr lang="en-US" smtClean="0"/>
              <a:t>33</a:t>
            </a:fld>
            <a:endParaRPr lang="en-US"/>
          </a:p>
        </p:txBody>
      </p:sp>
    </p:spTree>
    <p:extLst>
      <p:ext uri="{BB962C8B-B14F-4D97-AF65-F5344CB8AC3E}">
        <p14:creationId xmlns:p14="http://schemas.microsoft.com/office/powerpoint/2010/main" val="3728245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Fatal assumption: trusting all software just because it is inside your system.</a:t>
            </a:r>
          </a:p>
          <a:p>
            <a:r>
              <a:rPr lang="en-US"/>
              <a:t>Micro-services </a:t>
            </a:r>
            <a:r>
              <a:rPr lang="en-US" dirty="0"/>
              <a:t>are </a:t>
            </a:r>
            <a:r>
              <a:rPr lang="en-CA" sz="1200" b="0" i="0" kern="1200" dirty="0">
                <a:solidFill>
                  <a:schemeClr val="tx1"/>
                </a:solidFill>
                <a:effectLst/>
                <a:latin typeface="+mn-lt"/>
                <a:ea typeface="+mn-ea"/>
                <a:cs typeface="+mn-cs"/>
              </a:rPr>
              <a:t>small, modular </a:t>
            </a:r>
            <a:r>
              <a:rPr lang="en-CA" sz="1200" b="1" i="0" kern="1200" dirty="0">
                <a:solidFill>
                  <a:schemeClr val="tx1"/>
                </a:solidFill>
                <a:effectLst/>
                <a:latin typeface="+mn-lt"/>
                <a:ea typeface="+mn-ea"/>
                <a:cs typeface="+mn-cs"/>
              </a:rPr>
              <a:t>services</a:t>
            </a:r>
            <a:r>
              <a:rPr lang="en-CA" sz="1200" b="0" i="0" kern="1200" dirty="0">
                <a:solidFill>
                  <a:schemeClr val="tx1"/>
                </a:solidFill>
                <a:effectLst/>
                <a:latin typeface="+mn-lt"/>
                <a:ea typeface="+mn-ea"/>
                <a:cs typeface="+mn-cs"/>
              </a:rPr>
              <a:t> each running a unique process and communicating through </a:t>
            </a:r>
            <a:r>
              <a:rPr lang="en-CA" sz="1200" b="0" i="0" kern="1200">
                <a:solidFill>
                  <a:schemeClr val="tx1"/>
                </a:solidFill>
                <a:effectLst/>
                <a:latin typeface="+mn-lt"/>
                <a:ea typeface="+mn-ea"/>
                <a:cs typeface="+mn-cs"/>
              </a:rPr>
              <a:t>a well-defined</a:t>
            </a:r>
            <a:r>
              <a:rPr lang="en-CA" sz="1200" b="0" i="0" kern="1200" dirty="0">
                <a:solidFill>
                  <a:schemeClr val="tx1"/>
                </a:solidFill>
                <a:effectLst/>
                <a:latin typeface="+mn-lt"/>
                <a:ea typeface="+mn-ea"/>
                <a:cs typeface="+mn-cs"/>
              </a:rPr>
              <a:t>, lightweight mechanism. E.g. your program asks </a:t>
            </a:r>
            <a:r>
              <a:rPr lang="en-CA" sz="1200" b="0" i="0" kern="1200">
                <a:solidFill>
                  <a:schemeClr val="tx1"/>
                </a:solidFill>
                <a:effectLst/>
                <a:latin typeface="+mn-lt"/>
                <a:ea typeface="+mn-ea"/>
                <a:cs typeface="+mn-cs"/>
              </a:rPr>
              <a:t>a micro-service </a:t>
            </a:r>
            <a:r>
              <a:rPr lang="en-CA" sz="1200" b="0" i="0" kern="1200" dirty="0">
                <a:solidFill>
                  <a:schemeClr val="tx1"/>
                </a:solidFill>
                <a:effectLst/>
                <a:latin typeface="+mn-lt"/>
                <a:ea typeface="+mn-ea"/>
                <a:cs typeface="+mn-cs"/>
              </a:rPr>
              <a:t>for a DB record. </a:t>
            </a:r>
            <a:r>
              <a:rPr lang="en-CA" sz="1200" b="1" i="0" kern="1200" dirty="0">
                <a:solidFill>
                  <a:schemeClr val="tx1"/>
                </a:solidFill>
                <a:effectLst/>
                <a:latin typeface="+mn-lt"/>
                <a:ea typeface="+mn-ea"/>
                <a:cs typeface="+mn-cs"/>
              </a:rPr>
              <a:t>Your program does not have access to the DB</a:t>
            </a:r>
            <a:r>
              <a:rPr lang="en-CA" sz="1200" b="0" i="0" kern="1200" dirty="0">
                <a:solidFill>
                  <a:schemeClr val="tx1"/>
                </a:solidFill>
                <a:effectLst/>
                <a:latin typeface="+mn-lt"/>
                <a:ea typeface="+mn-ea"/>
                <a:cs typeface="+mn-cs"/>
              </a:rPr>
              <a:t> and the service's security ensures it only gives out data to authenticated and authorized programs. Ask, and the system will get it for you. Your program is not allowed into the candy store and get whatever it likes.</a:t>
            </a:r>
            <a:endParaRPr lang="en-US" dirty="0"/>
          </a:p>
          <a:p>
            <a:endParaRPr lang="en-US" dirty="0"/>
          </a:p>
          <a:p>
            <a:r>
              <a:rPr lang="en-US" dirty="0"/>
              <a:t>Most networks are built with security protecting them from outside threats, e.g. the firewall. Once inside the network, well, you must be OK because you got inside so go ahead and search all ports on every internal IP address.</a:t>
            </a:r>
          </a:p>
          <a:p>
            <a:r>
              <a:rPr lang="en-US" dirty="0"/>
              <a:t>Newer network security </a:t>
            </a:r>
            <a:r>
              <a:rPr lang="en-US"/>
              <a:t>treats sub-nets</a:t>
            </a:r>
            <a:r>
              <a:rPr lang="en-US" dirty="0"/>
              <a:t>, client machines, and software processes the way we treat user security: minimal privileges – you get to see and do only what is necessary for your specific task. Requesting all records in a database is never part of anyone's job. </a:t>
            </a:r>
            <a:r>
              <a:rPr lang="en-CA" sz="1200" b="0" i="0" kern="1200" dirty="0">
                <a:solidFill>
                  <a:schemeClr val="tx1"/>
                </a:solidFill>
                <a:effectLst/>
                <a:latin typeface="+mn-lt"/>
                <a:ea typeface="+mn-ea"/>
                <a:cs typeface="+mn-cs"/>
              </a:rPr>
              <a:t>Zero Trust embeds security within the system’s operation, rather than layering it on top like perimeter security.</a:t>
            </a:r>
            <a:endParaRPr lang="en-US" dirty="0"/>
          </a:p>
          <a:p>
            <a:endParaRPr lang="en-US" dirty="0"/>
          </a:p>
          <a:p>
            <a:r>
              <a:rPr lang="en-US" dirty="0"/>
              <a:t>References:</a:t>
            </a:r>
          </a:p>
          <a:p>
            <a:r>
              <a:rPr lang="en-CA" dirty="0"/>
              <a:t>https://martinfowler.com/articles/microservices.html</a:t>
            </a:r>
          </a:p>
          <a:p>
            <a:r>
              <a:rPr lang="en-CA" dirty="0"/>
              <a:t>https://info.townsendsecurity.com</a:t>
            </a:r>
            <a:r>
              <a:rPr lang="en-CA"/>
              <a:t>/three-core-concepts-from-zero-trust-to-implement-today</a:t>
            </a:r>
            <a:endParaRPr lang="en-CA" dirty="0"/>
          </a:p>
          <a:p>
            <a:r>
              <a:rPr lang="en-CA" dirty="0"/>
              <a:t>https://www.paloaltonetworks.com/cyberpedia</a:t>
            </a:r>
            <a:r>
              <a:rPr lang="en-CA"/>
              <a:t>/what-is-a-zero-trust-architecture</a:t>
            </a:r>
            <a:endParaRPr lang="en-CA" dirty="0"/>
          </a:p>
          <a:p>
            <a:r>
              <a:rPr lang="en-CA" dirty="0"/>
              <a:t>https://www.plixer.com/blog/netflow</a:t>
            </a:r>
            <a:r>
              <a:rPr lang="en-CA"/>
              <a:t>/network-segmentation-zero-trust</a:t>
            </a:r>
            <a:r>
              <a:rPr lang="en-CA" dirty="0"/>
              <a:t>/</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34</a:t>
            </a:fld>
            <a:endParaRPr lang="en-US"/>
          </a:p>
        </p:txBody>
      </p:sp>
    </p:spTree>
    <p:extLst>
      <p:ext uri="{BB962C8B-B14F-4D97-AF65-F5344CB8AC3E}">
        <p14:creationId xmlns:p14="http://schemas.microsoft.com/office/powerpoint/2010/main" val="23368136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kern="1200" dirty="0">
                <a:solidFill>
                  <a:schemeClr val="tx1"/>
                </a:solidFill>
                <a:effectLst/>
                <a:latin typeface="+mn-lt"/>
                <a:ea typeface="+mn-ea"/>
                <a:cs typeface="+mn-cs"/>
              </a:rPr>
              <a:t>SQL Injection attacks</a:t>
            </a:r>
          </a:p>
          <a:p>
            <a:pPr lvl="0"/>
            <a:r>
              <a:rPr lang="en-US" sz="1200" kern="1200" dirty="0">
                <a:solidFill>
                  <a:schemeClr val="tx1"/>
                </a:solidFill>
                <a:effectLst/>
                <a:latin typeface="+mn-lt"/>
                <a:ea typeface="+mn-ea"/>
                <a:cs typeface="+mn-cs"/>
              </a:rPr>
              <a:t>https://www.xkcd.com/327/ </a:t>
            </a:r>
          </a:p>
          <a:p>
            <a:pPr lvl="0"/>
            <a:r>
              <a:rPr lang="en-CA" sz="1200" u="sng" kern="1200" dirty="0">
                <a:solidFill>
                  <a:schemeClr val="tx1"/>
                </a:solidFill>
                <a:effectLst/>
                <a:latin typeface="+mn-lt"/>
                <a:ea typeface="+mn-ea"/>
                <a:cs typeface="+mn-cs"/>
                <a:hlinkClick r:id="rId3"/>
              </a:rPr>
              <a:t>https://www.explainxkcd.com/wiki/index.php/327:_Exploits_of_a_Mom</a:t>
            </a:r>
            <a:r>
              <a:rPr lang="en-CA" sz="1200" kern="1200" dirty="0">
                <a:solidFill>
                  <a:schemeClr val="tx1"/>
                </a:solidFill>
                <a:effectLst/>
                <a:latin typeface="+mn-lt"/>
                <a:ea typeface="+mn-ea"/>
                <a:cs typeface="+mn-cs"/>
              </a:rPr>
              <a:t> </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INSERT INTO Students (name) VALUES ('</a:t>
            </a:r>
            <a:r>
              <a:rPr lang="en-CA" sz="1200" b="1" u="sng" kern="1200" dirty="0">
                <a:solidFill>
                  <a:schemeClr val="tx1"/>
                </a:solidFill>
                <a:effectLst/>
                <a:latin typeface="+mn-lt"/>
                <a:ea typeface="+mn-ea"/>
                <a:cs typeface="+mn-cs"/>
              </a:rPr>
              <a:t>Robert');DROP TABLE </a:t>
            </a:r>
            <a:r>
              <a:rPr lang="en-CA" sz="1200" b="1" u="sng" kern="1200">
                <a:solidFill>
                  <a:schemeClr val="tx1"/>
                </a:solidFill>
                <a:effectLst/>
                <a:latin typeface="+mn-lt"/>
                <a:ea typeface="+mn-ea"/>
                <a:cs typeface="+mn-cs"/>
              </a:rPr>
              <a:t>Students;--</a:t>
            </a:r>
            <a:r>
              <a:rPr lang="en-CA" sz="1200" kern="1200">
                <a:solidFill>
                  <a:schemeClr val="tx1"/>
                </a:solidFill>
                <a:effectLst/>
                <a:latin typeface="+mn-lt"/>
                <a:ea typeface="+mn-ea"/>
                <a:cs typeface="+mn-cs"/>
              </a:rPr>
              <a:t>');</a:t>
            </a:r>
            <a:endParaRPr lang="en-CA" sz="1200" kern="1200" dirty="0">
              <a:solidFill>
                <a:schemeClr val="tx1"/>
              </a:solidFill>
              <a:effectLst/>
              <a:latin typeface="+mn-lt"/>
              <a:ea typeface="+mn-ea"/>
              <a:cs typeface="+mn-cs"/>
            </a:endParaRPr>
          </a:p>
          <a:p>
            <a:pPr lvl="1"/>
            <a:r>
              <a:rPr lang="en-CA" sz="1200" kern="1200" dirty="0">
                <a:solidFill>
                  <a:schemeClr val="tx1"/>
                </a:solidFill>
                <a:effectLst/>
                <a:latin typeface="+mn-lt"/>
                <a:ea typeface="+mn-ea"/>
                <a:cs typeface="+mn-cs"/>
              </a:rPr>
              <a:t>Do not run dynamic SQL statements that include outside data.</a:t>
            </a:r>
            <a:endParaRPr lang="en-CA" dirty="0">
              <a:effectLst/>
            </a:endParaRPr>
          </a:p>
          <a:p>
            <a:pPr lvl="0"/>
            <a:r>
              <a:rPr lang="en-CA" sz="1200" kern="1200" dirty="0">
                <a:solidFill>
                  <a:schemeClr val="tx1"/>
                </a:solidFill>
                <a:effectLst/>
                <a:latin typeface="+mn-lt"/>
                <a:ea typeface="+mn-ea"/>
                <a:cs typeface="+mn-cs"/>
              </a:rPr>
              <a:t>defence: Use Prepared statement or parameterized SQL calls. E.g. </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INSERT INTO Students (name) VALUES ('</a:t>
            </a:r>
            <a:r>
              <a:rPr lang="en-CA" sz="1200" b="1" u="sng" kern="1200" dirty="0">
                <a:solidFill>
                  <a:schemeClr val="tx1"/>
                </a:solidFill>
                <a:effectLst/>
                <a:latin typeface="+mn-lt"/>
                <a:ea typeface="+mn-ea"/>
                <a:cs typeface="+mn-cs"/>
              </a:rPr>
              <a:t>?</a:t>
            </a:r>
            <a:r>
              <a:rPr lang="en-CA" sz="1200" kern="1200" dirty="0">
                <a:solidFill>
                  <a:schemeClr val="tx1"/>
                </a:solidFill>
                <a:effectLst/>
                <a:latin typeface="+mn-lt"/>
                <a:ea typeface="+mn-ea"/>
                <a:cs typeface="+mn-cs"/>
              </a:rPr>
              <a:t>');</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This coding style allows the database to distinguish between code and data, regardless of what user input is supplied. There is also performance optimization because prepared statements </a:t>
            </a:r>
            <a:r>
              <a:rPr lang="en-CA" sz="1200" kern="1200">
                <a:solidFill>
                  <a:schemeClr val="tx1"/>
                </a:solidFill>
                <a:effectLst/>
                <a:latin typeface="+mn-lt"/>
                <a:ea typeface="+mn-ea"/>
                <a:cs typeface="+mn-cs"/>
              </a:rPr>
              <a:t>are pre-compiled</a:t>
            </a:r>
            <a:r>
              <a:rPr lang="en-CA" sz="1200" kern="1200" dirty="0">
                <a:solidFill>
                  <a:schemeClr val="tx1"/>
                </a:solidFill>
                <a:effectLst/>
                <a:latin typeface="+mn-lt"/>
                <a:ea typeface="+mn-ea"/>
                <a:cs typeface="+mn-cs"/>
              </a:rPr>
              <a:t>. If that had been done, Little Bobby Tables given name would have appeared in the DB as mom intended.</a:t>
            </a:r>
          </a:p>
          <a:p>
            <a:pPr lvl="0"/>
            <a:endParaRPr lang="en-US" sz="1200" kern="1200" dirty="0">
              <a:solidFill>
                <a:schemeClr val="tx1"/>
              </a:solidFill>
              <a:effectLst/>
              <a:latin typeface="+mn-lt"/>
              <a:ea typeface="+mn-ea"/>
              <a:cs typeface="+mn-cs"/>
            </a:endParaRPr>
          </a:p>
          <a:p>
            <a:pPr lvl="0"/>
            <a:r>
              <a:rPr lang="en-CA" sz="1200" u="sng" kern="1200" dirty="0">
                <a:solidFill>
                  <a:schemeClr val="tx1"/>
                </a:solidFill>
                <a:effectLst/>
                <a:latin typeface="+mn-lt"/>
                <a:ea typeface="+mn-ea"/>
                <a:cs typeface="+mn-cs"/>
                <a:hlinkClick r:id="rId4"/>
              </a:rPr>
              <a:t>http://phpsecurity.readthedocs.io/en/latest</a:t>
            </a:r>
            <a:r>
              <a:rPr lang="en-CA" sz="1200" u="sng" kern="1200">
                <a:solidFill>
                  <a:schemeClr val="tx1"/>
                </a:solidFill>
                <a:effectLst/>
                <a:latin typeface="+mn-lt"/>
                <a:ea typeface="+mn-ea"/>
                <a:cs typeface="+mn-cs"/>
                <a:hlinkClick r:id="rId4"/>
              </a:rPr>
              <a:t>/Injection-Attacks</a:t>
            </a:r>
            <a:r>
              <a:rPr lang="en-CA" sz="1200" u="sng" kern="1200" dirty="0">
                <a:solidFill>
                  <a:schemeClr val="tx1"/>
                </a:solidFill>
                <a:effectLst/>
                <a:latin typeface="+mn-lt"/>
                <a:ea typeface="+mn-ea"/>
                <a:cs typeface="+mn-cs"/>
                <a:hlinkClick r:id="rId4"/>
              </a:rPr>
              <a:t>.html</a:t>
            </a:r>
            <a:r>
              <a:rPr lang="en-CA" sz="1200" kern="1200" dirty="0">
                <a:solidFill>
                  <a:schemeClr val="tx1"/>
                </a:solidFill>
                <a:effectLst/>
                <a:latin typeface="+mn-lt"/>
                <a:ea typeface="+mn-ea"/>
                <a:cs typeface="+mn-cs"/>
              </a:rPr>
              <a:t> </a:t>
            </a:r>
          </a:p>
          <a:p>
            <a:pPr lvl="0"/>
            <a:r>
              <a:rPr lang="en-CA" sz="1200" u="sng" kern="1200" dirty="0">
                <a:solidFill>
                  <a:schemeClr val="tx1"/>
                </a:solidFill>
                <a:effectLst/>
                <a:latin typeface="+mn-lt"/>
                <a:ea typeface="+mn-ea"/>
                <a:cs typeface="+mn-cs"/>
                <a:hlinkClick r:id="rId5"/>
              </a:rPr>
              <a:t>https://www.owasp.org/index.php/Injection_Flaws</a:t>
            </a:r>
            <a:br>
              <a:rPr lang="en-CA" sz="1200" u="none" kern="1200" dirty="0">
                <a:solidFill>
                  <a:schemeClr val="tx1"/>
                </a:solidFill>
                <a:effectLst/>
                <a:latin typeface="+mn-lt"/>
                <a:ea typeface="+mn-ea"/>
                <a:cs typeface="+mn-cs"/>
              </a:rPr>
            </a:br>
            <a:r>
              <a:rPr lang="en-CA" sz="1200" u="sng" kern="1200" dirty="0">
                <a:solidFill>
                  <a:schemeClr val="tx1"/>
                </a:solidFill>
                <a:effectLst/>
                <a:latin typeface="+mn-lt"/>
                <a:ea typeface="+mn-ea"/>
                <a:cs typeface="+mn-cs"/>
                <a:hlinkClick r:id="rId6"/>
              </a:rPr>
              <a:t>https://www.owasp.org/index.php/SQL_Injection_Prevention_Cheat_Sheet</a:t>
            </a:r>
            <a:r>
              <a:rPr lang="en-CA" sz="1200" kern="1200" dirty="0">
                <a:solidFill>
                  <a:schemeClr val="tx1"/>
                </a:solidFill>
                <a:effectLst/>
                <a:latin typeface="+mn-lt"/>
                <a:ea typeface="+mn-ea"/>
                <a:cs typeface="+mn-cs"/>
              </a:rPr>
              <a:t> </a:t>
            </a:r>
            <a:endParaRPr lang="en-CA" dirty="0">
              <a:effectLst/>
            </a:endParaRP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35</a:t>
            </a:fld>
            <a:endParaRPr lang="en-US"/>
          </a:p>
        </p:txBody>
      </p:sp>
    </p:spTree>
    <p:extLst>
      <p:ext uri="{BB962C8B-B14F-4D97-AF65-F5344CB8AC3E}">
        <p14:creationId xmlns:p14="http://schemas.microsoft.com/office/powerpoint/2010/main" val="2698497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36</a:t>
            </a:fld>
            <a:endParaRPr lang="en-US"/>
          </a:p>
        </p:txBody>
      </p:sp>
    </p:spTree>
    <p:extLst>
      <p:ext uri="{BB962C8B-B14F-4D97-AF65-F5344CB8AC3E}">
        <p14:creationId xmlns:p14="http://schemas.microsoft.com/office/powerpoint/2010/main" val="37166740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https://heimdalsecurity.com/blog</a:t>
            </a:r>
            <a:r>
              <a:rPr lang="en-CA"/>
              <a:t>/ultimate-guide-secure-online-browsing</a:t>
            </a:r>
            <a:r>
              <a:rPr lang="en-CA" dirty="0"/>
              <a:t>/</a:t>
            </a:r>
          </a:p>
        </p:txBody>
      </p:sp>
      <p:sp>
        <p:nvSpPr>
          <p:cNvPr id="4" name="Slide Number Placeholder 3"/>
          <p:cNvSpPr>
            <a:spLocks noGrp="1"/>
          </p:cNvSpPr>
          <p:nvPr>
            <p:ph type="sldNum" sz="quarter" idx="10"/>
          </p:nvPr>
        </p:nvSpPr>
        <p:spPr/>
        <p:txBody>
          <a:bodyPr/>
          <a:lstStyle/>
          <a:p>
            <a:fld id="{6CE49CAB-11E7-4E46-B3A8-B9759289B5BF}" type="slidenum">
              <a:rPr lang="en-US" smtClean="0"/>
              <a:t>37</a:t>
            </a:fld>
            <a:endParaRPr lang="en-US"/>
          </a:p>
        </p:txBody>
      </p:sp>
    </p:spTree>
    <p:extLst>
      <p:ext uri="{BB962C8B-B14F-4D97-AF65-F5344CB8AC3E}">
        <p14:creationId xmlns:p14="http://schemas.microsoft.com/office/powerpoint/2010/main" val="15080724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Network traffic should be encrypted. There is little point in having good passwords if they travel the Internet in plain text. Network connections use </a:t>
            </a:r>
            <a:r>
              <a:rPr lang="en-CA" sz="1200" b="0" i="0" kern="1200" dirty="0">
                <a:solidFill>
                  <a:schemeClr val="tx1"/>
                </a:solidFill>
                <a:effectLst/>
                <a:latin typeface="+mn-lt"/>
                <a:ea typeface="+mn-ea"/>
                <a:cs typeface="+mn-cs"/>
              </a:rPr>
              <a:t>reversible encryption; (unlike </a:t>
            </a:r>
            <a:r>
              <a:rPr lang="en-US" dirty="0"/>
              <a:t>Passwords stored on the server </a:t>
            </a:r>
            <a:r>
              <a:rPr lang="en-US"/>
              <a:t>with one-way </a:t>
            </a:r>
            <a:r>
              <a:rPr lang="en-US" dirty="0"/>
              <a:t>hashing). Encryption uses sophisticated mathematical formulae with long prime numbers and a random value for each connection.</a:t>
            </a:r>
          </a:p>
          <a:p>
            <a:endParaRPr lang="en-US" dirty="0"/>
          </a:p>
          <a:p>
            <a:r>
              <a:rPr lang="en-US" dirty="0"/>
              <a:t>See https://md5hashing.net/crypto for an example of how this happens.</a:t>
            </a:r>
          </a:p>
          <a:p>
            <a:r>
              <a:rPr lang="en-US" dirty="0"/>
              <a:t>Encrypt Text of “password” and Password salt of “key” representing the crypto key used to establish a symmetrically secure connection.</a:t>
            </a:r>
          </a:p>
          <a:p>
            <a:endParaRPr lang="en-US" dirty="0"/>
          </a:p>
          <a:p>
            <a:r>
              <a:rPr lang="en-US" dirty="0"/>
              <a:t>https://support.microsoft.com</a:t>
            </a:r>
            <a:r>
              <a:rPr lang="en-US"/>
              <a:t>/en-ca</a:t>
            </a:r>
            <a:r>
              <a:rPr lang="en-US" dirty="0"/>
              <a:t>/help/257591</a:t>
            </a:r>
            <a:r>
              <a:rPr lang="en-US"/>
              <a:t>/description-of-the-secure-sockets-layer-ssl-handshake </a:t>
            </a:r>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38</a:t>
            </a:fld>
            <a:endParaRPr lang="en-US"/>
          </a:p>
        </p:txBody>
      </p:sp>
    </p:spTree>
    <p:extLst>
      <p:ext uri="{BB962C8B-B14F-4D97-AF65-F5344CB8AC3E}">
        <p14:creationId xmlns:p14="http://schemas.microsoft.com/office/powerpoint/2010/main" val="33381652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7C8CDC-6EC3-479A-B423-AC93A4836863}" type="slidenum">
              <a:rPr lang="en-US" smtClean="0"/>
              <a:t>39</a:t>
            </a:fld>
            <a:endParaRPr lang="en-US"/>
          </a:p>
        </p:txBody>
      </p:sp>
    </p:spTree>
    <p:extLst>
      <p:ext uri="{BB962C8B-B14F-4D97-AF65-F5344CB8AC3E}">
        <p14:creationId xmlns:p14="http://schemas.microsoft.com/office/powerpoint/2010/main" val="3847059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6CE49CAB-11E7-4E46-B3A8-B9759289B5BF}" type="slidenum">
              <a:rPr lang="en-US" smtClean="0"/>
              <a:t>4</a:t>
            </a:fld>
            <a:endParaRPr lang="en-US"/>
          </a:p>
        </p:txBody>
      </p:sp>
    </p:spTree>
    <p:extLst>
      <p:ext uri="{BB962C8B-B14F-4D97-AF65-F5344CB8AC3E}">
        <p14:creationId xmlns:p14="http://schemas.microsoft.com/office/powerpoint/2010/main" val="19793539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7C8CDC-6EC3-479A-B423-AC93A4836863}" type="slidenum">
              <a:rPr lang="en-US" smtClean="0"/>
              <a:t>40</a:t>
            </a:fld>
            <a:endParaRPr lang="en-US"/>
          </a:p>
        </p:txBody>
      </p:sp>
    </p:spTree>
    <p:extLst>
      <p:ext uri="{BB962C8B-B14F-4D97-AF65-F5344CB8AC3E}">
        <p14:creationId xmlns:p14="http://schemas.microsoft.com/office/powerpoint/2010/main" val="7072385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41</a:t>
            </a:fld>
            <a:endParaRPr lang="en-US"/>
          </a:p>
        </p:txBody>
      </p:sp>
    </p:spTree>
    <p:extLst>
      <p:ext uri="{BB962C8B-B14F-4D97-AF65-F5344CB8AC3E}">
        <p14:creationId xmlns:p14="http://schemas.microsoft.com/office/powerpoint/2010/main" val="1437049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42</a:t>
            </a:fld>
            <a:endParaRPr lang="en-US"/>
          </a:p>
        </p:txBody>
      </p:sp>
    </p:spTree>
    <p:extLst>
      <p:ext uri="{BB962C8B-B14F-4D97-AF65-F5344CB8AC3E}">
        <p14:creationId xmlns:p14="http://schemas.microsoft.com/office/powerpoint/2010/main" val="3293721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43</a:t>
            </a:fld>
            <a:endParaRPr lang="en-US"/>
          </a:p>
        </p:txBody>
      </p:sp>
    </p:spTree>
    <p:extLst>
      <p:ext uri="{BB962C8B-B14F-4D97-AF65-F5344CB8AC3E}">
        <p14:creationId xmlns:p14="http://schemas.microsoft.com/office/powerpoint/2010/main" val="553714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44</a:t>
            </a:fld>
            <a:endParaRPr lang="en-US"/>
          </a:p>
        </p:txBody>
      </p:sp>
    </p:spTree>
    <p:extLst>
      <p:ext uri="{BB962C8B-B14F-4D97-AF65-F5344CB8AC3E}">
        <p14:creationId xmlns:p14="http://schemas.microsoft.com/office/powerpoint/2010/main" val="3154060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45</a:t>
            </a:fld>
            <a:endParaRPr lang="en-US"/>
          </a:p>
        </p:txBody>
      </p:sp>
    </p:spTree>
    <p:extLst>
      <p:ext uri="{BB962C8B-B14F-4D97-AF65-F5344CB8AC3E}">
        <p14:creationId xmlns:p14="http://schemas.microsoft.com/office/powerpoint/2010/main" val="343496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46</a:t>
            </a:fld>
            <a:endParaRPr lang="en-US"/>
          </a:p>
        </p:txBody>
      </p:sp>
    </p:spTree>
    <p:extLst>
      <p:ext uri="{BB962C8B-B14F-4D97-AF65-F5344CB8AC3E}">
        <p14:creationId xmlns:p14="http://schemas.microsoft.com/office/powerpoint/2010/main" val="4799410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47</a:t>
            </a:fld>
            <a:endParaRPr lang="en-US"/>
          </a:p>
        </p:txBody>
      </p:sp>
    </p:spTree>
    <p:extLst>
      <p:ext uri="{BB962C8B-B14F-4D97-AF65-F5344CB8AC3E}">
        <p14:creationId xmlns:p14="http://schemas.microsoft.com/office/powerpoint/2010/main" val="10722050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48</a:t>
            </a:fld>
            <a:endParaRPr lang="en-US"/>
          </a:p>
        </p:txBody>
      </p:sp>
    </p:spTree>
    <p:extLst>
      <p:ext uri="{BB962C8B-B14F-4D97-AF65-F5344CB8AC3E}">
        <p14:creationId xmlns:p14="http://schemas.microsoft.com/office/powerpoint/2010/main" val="34254999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49</a:t>
            </a:fld>
            <a:endParaRPr lang="en-US"/>
          </a:p>
        </p:txBody>
      </p:sp>
    </p:spTree>
    <p:extLst>
      <p:ext uri="{BB962C8B-B14F-4D97-AF65-F5344CB8AC3E}">
        <p14:creationId xmlns:p14="http://schemas.microsoft.com/office/powerpoint/2010/main" val="1430309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6CE49CAB-11E7-4E46-B3A8-B9759289B5BF}" type="slidenum">
              <a:rPr lang="en-US" smtClean="0"/>
              <a:t>5</a:t>
            </a:fld>
            <a:endParaRPr lang="en-US"/>
          </a:p>
        </p:txBody>
      </p:sp>
    </p:spTree>
    <p:extLst>
      <p:ext uri="{BB962C8B-B14F-4D97-AF65-F5344CB8AC3E}">
        <p14:creationId xmlns:p14="http://schemas.microsoft.com/office/powerpoint/2010/main" val="35032800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33390F1D-D909-4324-9EE5-71E8B1CD31CB}" type="slidenum">
              <a:rPr lang="en-US" smtClean="0">
                <a:solidFill>
                  <a:prstClr val="black"/>
                </a:solidFill>
              </a:rPr>
              <a:pPr/>
              <a:t>50</a:t>
            </a:fld>
            <a:endParaRPr lang="en-US">
              <a:solidFill>
                <a:prstClr val="black"/>
              </a:solidFill>
            </a:endParaRPr>
          </a:p>
        </p:txBody>
      </p:sp>
      <p:sp>
        <p:nvSpPr>
          <p:cNvPr id="48131" name="Rectangle 2"/>
          <p:cNvSpPr>
            <a:spLocks noGrp="1" noRot="1" noChangeAspect="1" noChangeArrowheads="1" noTextEdit="1"/>
          </p:cNvSpPr>
          <p:nvPr>
            <p:ph type="sldImg"/>
          </p:nvPr>
        </p:nvSpPr>
        <p:spPr>
          <a:xfrm>
            <a:off x="263525" y="619125"/>
            <a:ext cx="6330950" cy="3562350"/>
          </a:xfrm>
          <a:ln w="12700">
            <a:solidFill>
              <a:schemeClr val="tx1"/>
            </a:solidFill>
          </a:ln>
        </p:spPr>
      </p:sp>
      <p:sp>
        <p:nvSpPr>
          <p:cNvPr id="4" name="Notes Placeholder 3"/>
          <p:cNvSpPr>
            <a:spLocks noGrp="1"/>
          </p:cNvSpPr>
          <p:nvPr>
            <p:ph type="body" idx="1"/>
          </p:nvPr>
        </p:nvSpPr>
        <p:spPr/>
        <p:txBody>
          <a:bodyPr>
            <a:normAutofit fontScale="92500" lnSpcReduction="20000"/>
          </a:bodyPr>
          <a:lstStyle/>
          <a:p>
            <a:pPr>
              <a:defRPr/>
            </a:pPr>
            <a:r>
              <a:rPr lang="en-US" dirty="0"/>
              <a:t>As we have seen with symmetric encryption the key distribution problem requires:</a:t>
            </a:r>
          </a:p>
          <a:p>
            <a:pPr marL="228580" indent="-228580">
              <a:buFontTx/>
              <a:buAutoNum type="arabicPeriod"/>
              <a:defRPr/>
            </a:pPr>
            <a:r>
              <a:rPr lang="en-US" dirty="0"/>
              <a:t>That the two parties communicate the shared key </a:t>
            </a:r>
          </a:p>
          <a:p>
            <a:pPr marL="228580" indent="-228580">
              <a:defRPr/>
            </a:pPr>
            <a:r>
              <a:rPr lang="en-US" dirty="0"/>
              <a:t>And</a:t>
            </a:r>
          </a:p>
          <a:p>
            <a:pPr marL="228580" indent="-228580">
              <a:defRPr/>
            </a:pPr>
            <a:r>
              <a:rPr lang="en-US" dirty="0"/>
              <a:t>2. A secure key distribution centre was set up or the key was securely transported to the recipient</a:t>
            </a:r>
          </a:p>
          <a:p>
            <a:pPr marL="228580" indent="-228580">
              <a:defRPr/>
            </a:pPr>
            <a:endParaRPr lang="en-US" dirty="0"/>
          </a:p>
          <a:p>
            <a:pPr marL="228580" indent="-228580">
              <a:defRPr/>
            </a:pPr>
            <a:r>
              <a:rPr lang="en-US" dirty="0"/>
              <a:t>Symmetrical keys are small and provide great performance, but need to be frequently changed, ideally with each message. The need to securely and frequently change keys is know as the “key distribution problem .”</a:t>
            </a:r>
          </a:p>
          <a:p>
            <a:pPr marL="228580" indent="-228580">
              <a:buFontTx/>
              <a:buAutoNum type="arabicPeriod"/>
              <a:defRPr/>
            </a:pPr>
            <a:endParaRPr lang="en-US" dirty="0"/>
          </a:p>
          <a:p>
            <a:pPr marL="228580" indent="-228580">
              <a:defRPr/>
            </a:pPr>
            <a:r>
              <a:rPr lang="en-US" dirty="0"/>
              <a:t>Whitefield </a:t>
            </a:r>
            <a:r>
              <a:rPr lang="en-US" dirty="0" err="1"/>
              <a:t>Diffie</a:t>
            </a:r>
            <a:r>
              <a:rPr lang="en-US" dirty="0"/>
              <a:t> and Martin Hellman, both University of Stanford professors, argued that the #2 negated the very essence of security. They</a:t>
            </a:r>
            <a:r>
              <a:rPr lang="en-US" baseline="0" dirty="0"/>
              <a:t> set about creating a system that solves the key distribution problem. They based their work on a paper written by Merkle and have asked the public to call the </a:t>
            </a:r>
            <a:r>
              <a:rPr lang="en-US" baseline="0"/>
              <a:t>system Diffie-Hellman-Merkle</a:t>
            </a:r>
            <a:r>
              <a:rPr lang="en-US" baseline="0" dirty="0"/>
              <a:t>, but it hasn’t caught on.</a:t>
            </a:r>
            <a:endParaRPr lang="en-US" dirty="0"/>
          </a:p>
          <a:p>
            <a:pPr marL="228580" indent="-228580">
              <a:defRPr/>
            </a:pPr>
            <a:endParaRPr lang="en-US" dirty="0"/>
          </a:p>
          <a:p>
            <a:pPr marL="228580" indent="-228580">
              <a:defRPr/>
            </a:pPr>
            <a:r>
              <a:rPr lang="en-US" dirty="0"/>
              <a:t>A second problem they investigated was related to digital signatures. If the use of digital signatures became widespread (they were writing in 1976) the electronic documents will become like paper documents and would need the equivalent of signatures used in paper documents </a:t>
            </a:r>
            <a:r>
              <a:rPr lang="en-US"/>
              <a:t>for non-repudiation</a:t>
            </a:r>
            <a:r>
              <a:rPr lang="en-US" dirty="0"/>
              <a:t>.</a:t>
            </a:r>
          </a:p>
          <a:p>
            <a:pPr marL="228580" indent="-228580">
              <a:defRPr/>
            </a:pPr>
            <a:endParaRPr lang="en-US" dirty="0"/>
          </a:p>
          <a:p>
            <a:pPr marL="228580" indent="-228580">
              <a:defRPr/>
            </a:pPr>
            <a:r>
              <a:rPr lang="en-US" dirty="0"/>
              <a:t>They set out to improve symmetrical encryption by developing a pair exchange protocol. A requirement of the protocol that it must be computationally infeasible to determine the decryption key even if the user has the cryptographic algorithm, the cyphertext, and the encryption key. </a:t>
            </a:r>
          </a:p>
          <a:p>
            <a:pPr marL="228580" indent="-228580">
              <a:defRPr/>
            </a:pPr>
            <a:endParaRPr lang="en-US" dirty="0"/>
          </a:p>
          <a:p>
            <a:pPr marL="228580" indent="-228580">
              <a:defRPr/>
            </a:pPr>
            <a:r>
              <a:rPr lang="en-US"/>
              <a:t>Diffie-Hellman </a:t>
            </a:r>
            <a:r>
              <a:rPr lang="en-US" dirty="0"/>
              <a:t>protocol developed in 1976 was a breakthrough and solved the key distribution problem and addressed the other problems as well.</a:t>
            </a:r>
          </a:p>
          <a:p>
            <a:pPr marL="228580" indent="-228580">
              <a:defRPr/>
            </a:pPr>
            <a:endParaRPr lang="en-US" dirty="0"/>
          </a:p>
          <a:p>
            <a:pPr>
              <a:defRPr/>
            </a:pPr>
            <a:r>
              <a:rPr lang="en-US" dirty="0"/>
              <a:t>DH is a mathematical algorithm that allows two computers to generate an identical shared secret on both systems, even though those systems may never have communicated with each other before. That shared secret can then be used to securely exchange a cryptographic encryption key. That key then encrypts traffic between the two systems.</a:t>
            </a:r>
          </a:p>
          <a:p>
            <a:pPr marL="228580" indent="-228580">
              <a:defRPr/>
            </a:pPr>
            <a:endParaRPr lang="en-US" dirty="0"/>
          </a:p>
          <a:p>
            <a:pPr marL="228580" indent="-228580">
              <a:defRPr/>
            </a:pPr>
            <a:endParaRPr lang="en-US" dirty="0"/>
          </a:p>
        </p:txBody>
      </p:sp>
    </p:spTree>
    <p:extLst>
      <p:ext uri="{BB962C8B-B14F-4D97-AF65-F5344CB8AC3E}">
        <p14:creationId xmlns:p14="http://schemas.microsoft.com/office/powerpoint/2010/main" val="39442771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51</a:t>
            </a:fld>
            <a:endParaRPr lang="en-US"/>
          </a:p>
        </p:txBody>
      </p:sp>
    </p:spTree>
    <p:extLst>
      <p:ext uri="{BB962C8B-B14F-4D97-AF65-F5344CB8AC3E}">
        <p14:creationId xmlns:p14="http://schemas.microsoft.com/office/powerpoint/2010/main" val="28646263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52</a:t>
            </a:fld>
            <a:endParaRPr lang="en-US"/>
          </a:p>
        </p:txBody>
      </p:sp>
    </p:spTree>
    <p:extLst>
      <p:ext uri="{BB962C8B-B14F-4D97-AF65-F5344CB8AC3E}">
        <p14:creationId xmlns:p14="http://schemas.microsoft.com/office/powerpoint/2010/main" val="21191786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53</a:t>
            </a:fld>
            <a:endParaRPr lang="en-US"/>
          </a:p>
        </p:txBody>
      </p:sp>
    </p:spTree>
    <p:extLst>
      <p:ext uri="{BB962C8B-B14F-4D97-AF65-F5344CB8AC3E}">
        <p14:creationId xmlns:p14="http://schemas.microsoft.com/office/powerpoint/2010/main" val="4587520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71EE47D1-DFD6-4493-A417-E67920D2C00D}" type="slidenum">
              <a:rPr lang="en-US" smtClean="0">
                <a:solidFill>
                  <a:prstClr val="black"/>
                </a:solidFill>
              </a:rPr>
              <a:pPr/>
              <a:t>54</a:t>
            </a:fld>
            <a:endParaRPr lang="en-US">
              <a:solidFill>
                <a:prstClr val="black"/>
              </a:solidFill>
            </a:endParaRPr>
          </a:p>
        </p:txBody>
      </p:sp>
      <p:sp>
        <p:nvSpPr>
          <p:cNvPr id="49155" name="Rectangle 2"/>
          <p:cNvSpPr>
            <a:spLocks noGrp="1" noRot="1" noChangeAspect="1" noChangeArrowheads="1" noTextEdit="1"/>
          </p:cNvSpPr>
          <p:nvPr>
            <p:ph type="sldImg"/>
          </p:nvPr>
        </p:nvSpPr>
        <p:spPr>
          <a:xfrm>
            <a:off x="263525" y="619125"/>
            <a:ext cx="6330950" cy="3562350"/>
          </a:xfrm>
          <a:ln w="12700">
            <a:solidFill>
              <a:schemeClr val="tx1"/>
            </a:solidFill>
          </a:ln>
        </p:spPr>
      </p:sp>
    </p:spTree>
    <p:extLst>
      <p:ext uri="{BB962C8B-B14F-4D97-AF65-F5344CB8AC3E}">
        <p14:creationId xmlns:p14="http://schemas.microsoft.com/office/powerpoint/2010/main" val="23817711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55</a:t>
            </a:fld>
            <a:endParaRPr lang="en-US"/>
          </a:p>
        </p:txBody>
      </p:sp>
    </p:spTree>
    <p:extLst>
      <p:ext uri="{BB962C8B-B14F-4D97-AF65-F5344CB8AC3E}">
        <p14:creationId xmlns:p14="http://schemas.microsoft.com/office/powerpoint/2010/main" val="10489447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56</a:t>
            </a:fld>
            <a:endParaRPr lang="en-US"/>
          </a:p>
        </p:txBody>
      </p:sp>
    </p:spTree>
    <p:extLst>
      <p:ext uri="{BB962C8B-B14F-4D97-AF65-F5344CB8AC3E}">
        <p14:creationId xmlns:p14="http://schemas.microsoft.com/office/powerpoint/2010/main" val="3253197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t>6</a:t>
            </a:fld>
            <a:endParaRPr lang="en-US"/>
          </a:p>
        </p:txBody>
      </p:sp>
    </p:spTree>
    <p:extLst>
      <p:ext uri="{BB962C8B-B14F-4D97-AF65-F5344CB8AC3E}">
        <p14:creationId xmlns:p14="http://schemas.microsoft.com/office/powerpoint/2010/main" val="2189296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If you are not the customer,  you are the product.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dirty="0"/>
              <a:t>If you're not paying for the product, you </a:t>
            </a:r>
            <a:r>
              <a:rPr lang="en-CA" sz="1200" b="1" i="1" dirty="0"/>
              <a:t>are</a:t>
            </a:r>
            <a:r>
              <a:rPr lang="en-CA" sz="1200" b="1" dirty="0"/>
              <a:t> the product.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Something for free in a capitalist system is ironic. </a:t>
            </a:r>
          </a:p>
          <a:p>
            <a:pPr lvl="0"/>
            <a:endParaRPr lang="en-CA" sz="1200" b="1" kern="1200" dirty="0">
              <a:solidFill>
                <a:schemeClr val="tx1"/>
              </a:solidFill>
              <a:effectLst/>
              <a:latin typeface="+mn-lt"/>
              <a:ea typeface="+mn-ea"/>
              <a:cs typeface="+mn-cs"/>
            </a:endParaRPr>
          </a:p>
          <a:p>
            <a:pPr lvl="0"/>
            <a:r>
              <a:rPr lang="en-CA" sz="1200" b="1" kern="1200" dirty="0">
                <a:solidFill>
                  <a:schemeClr val="tx1"/>
                </a:solidFill>
                <a:effectLst/>
                <a:latin typeface="+mn-lt"/>
                <a:ea typeface="+mn-ea"/>
                <a:cs typeface="+mn-cs"/>
              </a:rPr>
              <a:t>The Internet started as “free”. </a:t>
            </a:r>
            <a:r>
              <a:rPr lang="en-CA" sz="1200" kern="1200" dirty="0">
                <a:solidFill>
                  <a:schemeClr val="tx1"/>
                </a:solidFill>
                <a:effectLst/>
                <a:latin typeface="+mn-lt"/>
                <a:ea typeface="+mn-ea"/>
                <a:cs typeface="+mn-cs"/>
              </a:rPr>
              <a:t>The US Defence Dept. and universities developed and paid for the networking infrastructure and even the first GUI browser, Mosaic, which was co-written by Marc Andreessen as a student. The improved Netscape Navigator browser was </a:t>
            </a:r>
            <a:r>
              <a:rPr lang="en-CA" sz="1200" b="1" kern="1200" dirty="0">
                <a:solidFill>
                  <a:schemeClr val="tx1"/>
                </a:solidFill>
                <a:effectLst/>
                <a:latin typeface="+mn-lt"/>
                <a:ea typeface="+mn-ea"/>
                <a:cs typeface="+mn-cs"/>
              </a:rPr>
              <a:t>given away </a:t>
            </a:r>
            <a:r>
              <a:rPr lang="en-CA" sz="1200" kern="1200" dirty="0">
                <a:solidFill>
                  <a:schemeClr val="tx1"/>
                </a:solidFill>
                <a:effectLst/>
                <a:latin typeface="+mn-lt"/>
                <a:ea typeface="+mn-ea"/>
                <a:cs typeface="+mn-cs"/>
              </a:rPr>
              <a:t>by Marc Andreessen ‘s company Netscape to non-commercial users (if everyone is using it, businesses will have to buy it for their employees). Open Source contributed to the platform software that runs much of the Internet (Linux OS, Apache web server, MySQL, </a:t>
            </a:r>
            <a:r>
              <a:rPr lang="en-CA" sz="1200" kern="1200" dirty="0" err="1">
                <a:solidFill>
                  <a:schemeClr val="tx1"/>
                </a:solidFill>
                <a:effectLst/>
                <a:latin typeface="+mn-lt"/>
                <a:ea typeface="+mn-ea"/>
                <a:cs typeface="+mn-cs"/>
              </a:rPr>
              <a:t>Php</a:t>
            </a:r>
            <a:r>
              <a:rPr lang="en-CA" sz="1200" kern="1200" dirty="0">
                <a:solidFill>
                  <a:schemeClr val="tx1"/>
                </a:solidFill>
                <a:effectLst/>
                <a:latin typeface="+mn-lt"/>
                <a:ea typeface="+mn-ea"/>
                <a:cs typeface="+mn-cs"/>
              </a:rPr>
              <a:t>)  </a:t>
            </a:r>
            <a:r>
              <a:rPr lang="en-CA" sz="1200" u="sng" kern="1200" dirty="0">
                <a:solidFill>
                  <a:schemeClr val="tx1"/>
                </a:solidFill>
                <a:effectLst/>
                <a:latin typeface="+mn-lt"/>
                <a:ea typeface="+mn-ea"/>
                <a:cs typeface="+mn-cs"/>
                <a:hlinkClick r:id="rId3"/>
              </a:rPr>
              <a:t>https://en.wikipedia.org/wiki/Mosaic_(web_browser)</a:t>
            </a:r>
            <a:r>
              <a:rPr lang="en-CA" sz="1200" kern="1200" dirty="0">
                <a:solidFill>
                  <a:schemeClr val="tx1"/>
                </a:solidFill>
                <a:effectLst/>
                <a:latin typeface="+mn-lt"/>
                <a:ea typeface="+mn-ea"/>
                <a:cs typeface="+mn-cs"/>
              </a:rPr>
              <a:t> </a:t>
            </a:r>
          </a:p>
          <a:p>
            <a:pPr lvl="0"/>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Somebody has to pay for free. </a:t>
            </a:r>
            <a:r>
              <a:rPr lang="en-CA" b="1" dirty="0"/>
              <a:t>It’s ‘free’ to put your money into a bank account. ‘We’ or well, our money is the product. The bank uses our capital to make money through lending our money to other people. It is not a bad bargain.</a:t>
            </a:r>
          </a:p>
          <a:p>
            <a:pPr lvl="0"/>
            <a:r>
              <a:rPr lang="en-US" sz="1200" b="1" kern="1200" dirty="0">
                <a:solidFill>
                  <a:schemeClr val="tx1"/>
                </a:solidFill>
                <a:effectLst/>
                <a:latin typeface="+mn-lt"/>
                <a:ea typeface="+mn-ea"/>
                <a:cs typeface="+mn-cs"/>
              </a:rPr>
              <a:t>There are various schemes and methods and not all are bad or insecure. But seriously folks, free is magic. It costs money to run servers and buy Internet bandwidth. Do you really believe in magic? If not, support Wikipedia so it stays "free".</a:t>
            </a:r>
          </a:p>
          <a:p>
            <a:pPr lvl="0"/>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Ask: How do free sites make their money? What is their revenue model? ?  Who owns the content you post to a site? Not likely you. Who benefits from things you posted on "free" social media? Not just you. Is it just delivering ads to eyeballs or are they “monetizing” your information and your behaviour</a:t>
            </a:r>
            <a:r>
              <a:rPr lang="en-CA" sz="1200" b="0" i="0" kern="1200" dirty="0">
                <a:solidFill>
                  <a:schemeClr val="tx1"/>
                </a:solidFill>
                <a:effectLst/>
                <a:latin typeface="+mn-lt"/>
                <a:ea typeface="+mn-ea"/>
                <a:cs typeface="+mn-cs"/>
              </a:rPr>
              <a:t>? </a:t>
            </a:r>
            <a:br>
              <a:rPr lang="en-CA" sz="1200" b="0" i="0" kern="1200" dirty="0">
                <a:solidFill>
                  <a:schemeClr val="tx1"/>
                </a:solidFill>
                <a:effectLst/>
                <a:latin typeface="+mn-lt"/>
                <a:ea typeface="+mn-ea"/>
                <a:cs typeface="+mn-cs"/>
              </a:rPr>
            </a:br>
            <a:r>
              <a:rPr lang="en-CA" sz="1200" b="0" i="0" kern="1200" dirty="0">
                <a:solidFill>
                  <a:schemeClr val="tx1"/>
                </a:solidFill>
                <a:effectLst/>
                <a:latin typeface="+mn-lt"/>
                <a:ea typeface="+mn-ea"/>
                <a:cs typeface="+mn-cs"/>
              </a:rPr>
              <a:t>The Latin phrase “Caveat emptor” – buyer beware</a:t>
            </a:r>
            <a:r>
              <a:rPr lang="en-CA" sz="1200" b="0" i="0" kern="1200" baseline="0" dirty="0">
                <a:solidFill>
                  <a:schemeClr val="tx1"/>
                </a:solidFill>
                <a:effectLst/>
                <a:latin typeface="+mn-lt"/>
                <a:ea typeface="+mn-ea"/>
                <a:cs typeface="+mn-cs"/>
              </a:rPr>
              <a:t> – is not thought of because there is no purchase. There is provision of service however. Caveat emptor applies to that.</a:t>
            </a:r>
            <a:endParaRPr lang="en-CA" sz="1200" b="0" i="0" kern="1200" dirty="0">
              <a:solidFill>
                <a:schemeClr val="tx1"/>
              </a:solidFill>
              <a:effectLst/>
              <a:latin typeface="+mn-lt"/>
              <a:ea typeface="+mn-ea"/>
              <a:cs typeface="+mn-cs"/>
            </a:endParaRPr>
          </a:p>
          <a:p>
            <a:pPr lvl="0"/>
            <a:r>
              <a:rPr lang="en-CA" sz="1200" b="0" i="0" kern="1200" dirty="0">
                <a:solidFill>
                  <a:schemeClr val="tx1"/>
                </a:solidFill>
                <a:effectLst/>
                <a:latin typeface="+mn-lt"/>
                <a:ea typeface="+mn-ea"/>
                <a:cs typeface="+mn-cs"/>
              </a:rPr>
              <a:t>The Latin phrase "</a:t>
            </a:r>
            <a:r>
              <a:rPr lang="en-CA" sz="1200" b="1" i="1" kern="1200" dirty="0">
                <a:solidFill>
                  <a:schemeClr val="tx1"/>
                </a:solidFill>
                <a:effectLst/>
                <a:latin typeface="+mn-lt"/>
                <a:ea typeface="+mn-ea"/>
                <a:cs typeface="+mn-cs"/>
              </a:rPr>
              <a:t>Cui bono?</a:t>
            </a:r>
            <a:r>
              <a:rPr lang="en-CA" sz="1200" b="0" i="0" kern="1200" dirty="0">
                <a:solidFill>
                  <a:schemeClr val="tx1"/>
                </a:solidFill>
                <a:effectLst/>
                <a:latin typeface="+mn-lt"/>
                <a:ea typeface="+mn-ea"/>
                <a:cs typeface="+mn-cs"/>
              </a:rPr>
              <a:t>", literally "for whose benefit?" is a key forensic question in legal and police investigations. (https://en.wikipedia.org/wiki/Cui_bono)</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Ads are not just something you can ignore to satisfy the bargain. Y</a:t>
            </a:r>
            <a:r>
              <a:rPr lang="en-CA" sz="1200" kern="1200" dirty="0">
                <a:solidFill>
                  <a:schemeClr val="tx1"/>
                </a:solidFill>
                <a:effectLst/>
                <a:latin typeface="+mn-lt"/>
                <a:ea typeface="+mn-ea"/>
                <a:cs typeface="+mn-cs"/>
              </a:rPr>
              <a:t>our information and your behaviour are collected analyzed and sold to advertisers in order to improve your ad click rate. If you click on an ad, that's just a bonus to Facebook and Google. The real money is in "</a:t>
            </a:r>
            <a:r>
              <a:rPr lang="en-CA" dirty="0"/>
              <a:t>Surveillance Capitalism". See Shoshana </a:t>
            </a:r>
            <a:r>
              <a:rPr lang="en-CA" dirty="0" err="1"/>
              <a:t>Zuboff</a:t>
            </a:r>
            <a:r>
              <a:rPr lang="en-CA" dirty="0"/>
              <a:t>   </a:t>
            </a:r>
            <a:r>
              <a:rPr lang="en-CA" b="1" dirty="0"/>
              <a:t>We aren’t the product any more, she argues, we’re the raw material.</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Keep this in mind as we talk about security and think about your privacy</a:t>
            </a:r>
            <a:endParaRPr lang="en-CA" dirty="0">
              <a:effectLst/>
            </a:endParaRP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A Gift of Fire: Social, Legal, and Ethical Issues for Computing Technology (5th Edition)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by Sara </a:t>
            </a:r>
            <a:r>
              <a:rPr lang="en-CA" sz="1200" b="1" i="0" kern="1200" dirty="0" err="1">
                <a:solidFill>
                  <a:schemeClr val="tx1"/>
                </a:solidFill>
                <a:effectLst/>
                <a:latin typeface="+mn-lt"/>
                <a:ea typeface="+mn-ea"/>
                <a:cs typeface="+mn-cs"/>
              </a:rPr>
              <a:t>Baase</a:t>
            </a:r>
            <a:r>
              <a:rPr lang="en-CA" sz="1200" b="1" i="0" kern="1200" dirty="0">
                <a:solidFill>
                  <a:schemeClr val="tx1"/>
                </a:solidFill>
                <a:effectLst/>
                <a:latin typeface="+mn-lt"/>
                <a:ea typeface="+mn-ea"/>
                <a:cs typeface="+mn-cs"/>
              </a:rPr>
              <a:t> (Author), Timothy M. Henry (Author)</a:t>
            </a:r>
          </a:p>
          <a:p>
            <a:r>
              <a:rPr lang="en-CA" sz="1200" b="1" i="0" kern="1200" dirty="0">
                <a:solidFill>
                  <a:schemeClr val="tx1"/>
                </a:solidFill>
                <a:effectLst/>
                <a:latin typeface="+mn-lt"/>
                <a:ea typeface="+mn-ea"/>
                <a:cs typeface="+mn-cs"/>
              </a:rPr>
              <a:t>Paperback:</a:t>
            </a:r>
            <a:r>
              <a:rPr lang="en-CA" sz="1200" b="0" i="0" kern="1200" dirty="0">
                <a:solidFill>
                  <a:schemeClr val="tx1"/>
                </a:solidFill>
                <a:effectLst/>
                <a:latin typeface="+mn-lt"/>
                <a:ea typeface="+mn-ea"/>
                <a:cs typeface="+mn-cs"/>
              </a:rPr>
              <a:t> 560 pages</a:t>
            </a:r>
          </a:p>
          <a:p>
            <a:r>
              <a:rPr lang="en-CA" sz="1200" b="1" i="0" kern="1200" dirty="0">
                <a:solidFill>
                  <a:schemeClr val="tx1"/>
                </a:solidFill>
                <a:effectLst/>
                <a:latin typeface="+mn-lt"/>
                <a:ea typeface="+mn-ea"/>
                <a:cs typeface="+mn-cs"/>
              </a:rPr>
              <a:t>Publisher:</a:t>
            </a:r>
            <a:r>
              <a:rPr lang="en-CA" sz="1200" b="0" i="0" kern="1200" dirty="0">
                <a:solidFill>
                  <a:schemeClr val="tx1"/>
                </a:solidFill>
                <a:effectLst/>
                <a:latin typeface="+mn-lt"/>
                <a:ea typeface="+mn-ea"/>
                <a:cs typeface="+mn-cs"/>
              </a:rPr>
              <a:t> Pearson; 5 edition (March 9, 2017)</a:t>
            </a:r>
          </a:p>
          <a:p>
            <a:r>
              <a:rPr lang="en-CA" sz="1200" b="1" i="0" kern="1200" dirty="0">
                <a:solidFill>
                  <a:schemeClr val="tx1"/>
                </a:solidFill>
                <a:effectLst/>
                <a:latin typeface="+mn-lt"/>
                <a:ea typeface="+mn-ea"/>
                <a:cs typeface="+mn-cs"/>
              </a:rPr>
              <a:t>Language:</a:t>
            </a:r>
            <a:r>
              <a:rPr lang="en-CA" sz="1200" b="0" i="0" kern="1200" dirty="0">
                <a:solidFill>
                  <a:schemeClr val="tx1"/>
                </a:solidFill>
                <a:effectLst/>
                <a:latin typeface="+mn-lt"/>
                <a:ea typeface="+mn-ea"/>
                <a:cs typeface="+mn-cs"/>
              </a:rPr>
              <a:t> English</a:t>
            </a:r>
          </a:p>
          <a:p>
            <a:r>
              <a:rPr lang="en-CA" sz="1200" b="1" i="0" kern="1200" dirty="0">
                <a:solidFill>
                  <a:schemeClr val="tx1"/>
                </a:solidFill>
                <a:effectLst/>
                <a:latin typeface="+mn-lt"/>
                <a:ea typeface="+mn-ea"/>
                <a:cs typeface="+mn-cs"/>
              </a:rPr>
              <a:t>ISBN-10:</a:t>
            </a:r>
            <a:r>
              <a:rPr lang="en-CA" sz="1200" b="0" i="0" kern="1200" dirty="0">
                <a:solidFill>
                  <a:schemeClr val="tx1"/>
                </a:solidFill>
                <a:effectLst/>
                <a:latin typeface="+mn-lt"/>
                <a:ea typeface="+mn-ea"/>
                <a:cs typeface="+mn-cs"/>
              </a:rPr>
              <a:t> 0134615271</a:t>
            </a:r>
          </a:p>
          <a:p>
            <a:r>
              <a:rPr lang="en-CA" sz="1200" b="1" i="0" kern="1200" dirty="0">
                <a:solidFill>
                  <a:schemeClr val="tx1"/>
                </a:solidFill>
                <a:effectLst/>
                <a:latin typeface="+mn-lt"/>
                <a:ea typeface="+mn-ea"/>
                <a:cs typeface="+mn-cs"/>
              </a:rPr>
              <a:t>ISBN-13:</a:t>
            </a:r>
            <a:r>
              <a:rPr lang="en-CA" sz="1200" b="0" i="0" kern="1200" dirty="0">
                <a:solidFill>
                  <a:schemeClr val="tx1"/>
                </a:solidFill>
                <a:effectLst/>
                <a:latin typeface="+mn-lt"/>
                <a:ea typeface="+mn-ea"/>
                <a:cs typeface="+mn-cs"/>
              </a:rPr>
              <a:t> 978-0134615271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t>
            </a:r>
            <a:r>
              <a:rPr lang="en-CA" dirty="0"/>
              <a:t>ttp://www.rothke.com/ see his blogs.</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7</a:t>
            </a:fld>
            <a:endParaRPr lang="en-US"/>
          </a:p>
        </p:txBody>
      </p:sp>
    </p:spTree>
    <p:extLst>
      <p:ext uri="{BB962C8B-B14F-4D97-AF65-F5344CB8AC3E}">
        <p14:creationId xmlns:p14="http://schemas.microsoft.com/office/powerpoint/2010/main" val="944983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t>
            </a:r>
            <a:r>
              <a:rPr lang="en-CA" dirty="0"/>
              <a:t>ow a classic Internet meme. So, don't leave your terminal signed on at home.</a:t>
            </a:r>
          </a:p>
          <a:p>
            <a:endParaRPr lang="en-CA" dirty="0"/>
          </a:p>
          <a:p>
            <a:r>
              <a:rPr lang="en-CA" dirty="0"/>
              <a:t>https://en.wikipedia.org/wiki/On_the_Internet,_nobody_knows_you're_a_dog</a:t>
            </a:r>
          </a:p>
          <a:p>
            <a:endParaRPr lang="en-US" dirty="0"/>
          </a:p>
          <a:p>
            <a:r>
              <a:rPr lang="en-CA" dirty="0"/>
              <a:t>http://www.ontheinternetnobodyknowsyoureadog.com/</a:t>
            </a:r>
          </a:p>
          <a:p>
            <a:endParaRPr lang="en-US" dirty="0"/>
          </a:p>
          <a:p>
            <a:r>
              <a:rPr lang="en-US" dirty="0"/>
              <a:t>A</a:t>
            </a:r>
            <a:r>
              <a:rPr lang="en-CA" dirty="0"/>
              <a:t>KA "Catfish" https://www.urbandictionary.com/define.php?term=Catfish</a:t>
            </a:r>
          </a:p>
        </p:txBody>
      </p:sp>
      <p:sp>
        <p:nvSpPr>
          <p:cNvPr id="4" name="Slide Number Placeholder 3"/>
          <p:cNvSpPr>
            <a:spLocks noGrp="1"/>
          </p:cNvSpPr>
          <p:nvPr>
            <p:ph type="sldNum" sz="quarter" idx="10"/>
          </p:nvPr>
        </p:nvSpPr>
        <p:spPr/>
        <p:txBody>
          <a:bodyPr/>
          <a:lstStyle/>
          <a:p>
            <a:fld id="{6CE49CAB-11E7-4E46-B3A8-B9759289B5BF}" type="slidenum">
              <a:rPr lang="en-US" smtClean="0"/>
              <a:t>8</a:t>
            </a:fld>
            <a:endParaRPr lang="en-US"/>
          </a:p>
        </p:txBody>
      </p:sp>
    </p:spTree>
    <p:extLst>
      <p:ext uri="{BB962C8B-B14F-4D97-AF65-F5344CB8AC3E}">
        <p14:creationId xmlns:p14="http://schemas.microsoft.com/office/powerpoint/2010/main" val="1038021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9</a:t>
            </a:fld>
            <a:endParaRPr lang="en-US"/>
          </a:p>
        </p:txBody>
      </p:sp>
    </p:spTree>
    <p:extLst>
      <p:ext uri="{BB962C8B-B14F-4D97-AF65-F5344CB8AC3E}">
        <p14:creationId xmlns:p14="http://schemas.microsoft.com/office/powerpoint/2010/main" val="2498875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2020-06-22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B07471-B472-4C3F-B46F-D347BD4AB42B}" type="datetimeFigureOut">
              <a:rPr lang="en-CA" smtClean="0"/>
              <a:t>2020-06-22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2020-06-22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2020-06-22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2020-06-22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2020-06-22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noProof="0" dirty="0"/>
              <a:t>Click to edit Master title style</a:t>
            </a:r>
          </a:p>
        </p:txBody>
      </p:sp>
      <p:sp>
        <p:nvSpPr>
          <p:cNvPr id="3" name="Content Placeholder 2"/>
          <p:cNvSpPr>
            <a:spLocks noGrp="1"/>
          </p:cNvSpPr>
          <p:nvPr>
            <p:ph idx="1"/>
          </p:nvPr>
        </p:nvSpPr>
        <p:spPr/>
        <p:txBody>
          <a:bodyPr/>
          <a:lstStyle/>
          <a:p>
            <a:pPr lvl="0"/>
            <a:r>
              <a:rPr lang="en-CA" noProof="0" dirty="0"/>
              <a:t>Click to edit Master text styles</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2020-06-22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ery - Stop">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7571184" cy="742950"/>
          </a:xfrm>
        </p:spPr>
        <p:txBody>
          <a:bodyPr/>
          <a:lstStyle/>
          <a:p>
            <a:r>
              <a:rPr lang="en-US" dirty="0"/>
              <a:t>Click to edit Master title style</a:t>
            </a:r>
            <a:endParaRPr lang="en-CA" dirty="0"/>
          </a:p>
        </p:txBody>
      </p:sp>
      <p:sp>
        <p:nvSpPr>
          <p:cNvPr id="3" name="Date Placeholder 2"/>
          <p:cNvSpPr>
            <a:spLocks noGrp="1"/>
          </p:cNvSpPr>
          <p:nvPr>
            <p:ph type="dt" sz="half" idx="10"/>
          </p:nvPr>
        </p:nvSpPr>
        <p:spPr/>
        <p:txBody>
          <a:bodyPr/>
          <a:lstStyle/>
          <a:p>
            <a:fld id="{E9B07471-B472-4C3F-B46F-D347BD4AB42B}" type="datetimeFigureOut">
              <a:rPr lang="en-CA" smtClean="0"/>
              <a:t>2020-06-22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
        <p:nvSpPr>
          <p:cNvPr id="6" name="Content Placeholder 2"/>
          <p:cNvSpPr>
            <a:spLocks noGrp="1"/>
          </p:cNvSpPr>
          <p:nvPr>
            <p:ph idx="1"/>
          </p:nvPr>
        </p:nvSpPr>
        <p:spPr>
          <a:xfrm>
            <a:off x="457200" y="120015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8091958" y="411509"/>
            <a:ext cx="720080" cy="830997"/>
          </a:xfrm>
          <a:prstGeom prst="rect">
            <a:avLst/>
          </a:prstGeom>
          <a:noFill/>
        </p:spPr>
        <p:txBody>
          <a:bodyPr wrap="square" rtlCol="0">
            <a:spAutoFit/>
          </a:bodyPr>
          <a:lstStyle/>
          <a:p>
            <a:r>
              <a:rPr lang="en-CA" sz="4800" dirty="0" err="1">
                <a:solidFill>
                  <a:schemeClr val="tx2">
                    <a:lumMod val="60000"/>
                    <a:lumOff val="40000"/>
                  </a:schemeClr>
                </a:solidFill>
                <a:latin typeface="Webdings" pitchFamily="18" charset="2"/>
              </a:rPr>
              <a:t>i</a:t>
            </a:r>
            <a:endParaRPr lang="en-CA" sz="4800" dirty="0">
              <a:solidFill>
                <a:schemeClr val="tx2">
                  <a:lumMod val="60000"/>
                  <a:lumOff val="40000"/>
                </a:schemeClr>
              </a:solidFill>
              <a:latin typeface="Webdings" pitchFamily="18" charset="2"/>
            </a:endParaRPr>
          </a:p>
        </p:txBody>
      </p:sp>
    </p:spTree>
    <p:extLst>
      <p:ext uri="{BB962C8B-B14F-4D97-AF65-F5344CB8AC3E}">
        <p14:creationId xmlns:p14="http://schemas.microsoft.com/office/powerpoint/2010/main" val="2482613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000" b="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B07471-B472-4C3F-B46F-D347BD4AB42B}" type="datetimeFigureOut">
              <a:rPr lang="en-CA" smtClean="0"/>
              <a:t>2020-06-22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8219256"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l">
              <a:buNone/>
              <a:defRPr sz="24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8219256"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9B07471-B472-4C3F-B46F-D347BD4AB42B}" type="datetimeFigureOut">
              <a:rPr lang="en-CA" smtClean="0"/>
              <a:t>2020-06-22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spTree>
    <p:extLst>
      <p:ext uri="{BB962C8B-B14F-4D97-AF65-F5344CB8AC3E}">
        <p14:creationId xmlns:p14="http://schemas.microsoft.com/office/powerpoint/2010/main" val="530375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47484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9B07471-B472-4C3F-B46F-D347BD4AB42B}" type="datetimeFigureOut">
              <a:rPr lang="en-CA" smtClean="0"/>
              <a:t>2020-06-22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
        <p:nvSpPr>
          <p:cNvPr id="9" name="Picture Placeholder 8"/>
          <p:cNvSpPr>
            <a:spLocks noGrp="1"/>
          </p:cNvSpPr>
          <p:nvPr>
            <p:ph type="pic" sz="quarter" idx="13"/>
          </p:nvPr>
        </p:nvSpPr>
        <p:spPr>
          <a:xfrm>
            <a:off x="5004048" y="1257301"/>
            <a:ext cx="4139952" cy="3886200"/>
          </a:xfrm>
        </p:spPr>
        <p:txBody>
          <a:bodyPr/>
          <a:lstStyle/>
          <a:p>
            <a:endParaRPr lang="en-CA" dirty="0"/>
          </a:p>
        </p:txBody>
      </p:sp>
    </p:spTree>
    <p:extLst>
      <p:ext uri="{BB962C8B-B14F-4D97-AF65-F5344CB8AC3E}">
        <p14:creationId xmlns:p14="http://schemas.microsoft.com/office/powerpoint/2010/main" val="616190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Franklin Gothic Demi"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B07471-B472-4C3F-B46F-D347BD4AB42B}" type="datetimeFigureOut">
              <a:rPr lang="en-CA" smtClean="0"/>
              <a:t>2020-06-22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B07471-B472-4C3F-B46F-D347BD4AB42B}" type="datetimeFigureOut">
              <a:rPr lang="en-CA" smtClean="0"/>
              <a:t>2020-06-22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B07471-B472-4C3F-B46F-D347BD4AB42B}" type="datetimeFigureOut">
              <a:rPr lang="en-CA" smtClean="0"/>
              <a:t>2020-06-22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CA" noProof="0" dirty="0"/>
              <a:t>Click to edit Master title style</a:t>
            </a:r>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CA" noProof="0" dirty="0"/>
              <a:t>Click to edit Master text styles</a:t>
            </a:r>
          </a:p>
          <a:p>
            <a:pPr lvl="1"/>
            <a:r>
              <a:rPr lang="en-CA" noProof="0" dirty="0"/>
              <a:t>Second level</a:t>
            </a:r>
          </a:p>
          <a:p>
            <a:pPr lvl="2"/>
            <a:r>
              <a:rPr lang="en-CA" noProof="0" dirty="0"/>
              <a:t>Third level</a:t>
            </a:r>
          </a:p>
          <a:p>
            <a:pPr lvl="3"/>
            <a:r>
              <a:rPr lang="en-CA" noProof="0" dirty="0"/>
              <a:t>Fourth level</a:t>
            </a:r>
          </a:p>
          <a:p>
            <a:pPr lvl="4"/>
            <a:r>
              <a:rPr lang="en-CA" noProof="0" dirty="0"/>
              <a:t>Fifth level</a:t>
            </a:r>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E9B07471-B472-4C3F-B46F-D347BD4AB42B}" type="datetimeFigureOut">
              <a:rPr lang="en-CA" smtClean="0"/>
              <a:t>2020-06-22</a:t>
            </a:fld>
            <a:endParaRPr lang="en-CA"/>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endParaRPr lang="en-CA"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9520302C-C939-453E-8DD2-9FE6F9C2455B}" type="slidenum">
              <a:rPr lang="en-CA" smtClean="0"/>
              <a:t>‹#›</a:t>
            </a:fld>
            <a:endParaRPr lang="en-CA"/>
          </a:p>
        </p:txBody>
      </p:sp>
    </p:spTree>
  </p:cSld>
  <p:clrMap bg1="lt1" tx1="dk1" bg2="lt2" tx2="dk2" accent1="accent1" accent2="accent2" accent3="accent3" accent4="accent4" accent5="accent5" accent6="accent6" hlink="hlink" folHlink="folHlink"/>
  <p:sldLayoutIdLst>
    <p:sldLayoutId id="2147484117" r:id="rId1"/>
    <p:sldLayoutId id="2147484118" r:id="rId2"/>
    <p:sldLayoutId id="2147484128" r:id="rId3"/>
    <p:sldLayoutId id="2147484119" r:id="rId4"/>
    <p:sldLayoutId id="2147484130" r:id="rId5"/>
    <p:sldLayoutId id="2147484129" r:id="rId6"/>
    <p:sldLayoutId id="2147484121" r:id="rId7"/>
    <p:sldLayoutId id="2147484122" r:id="rId8"/>
    <p:sldLayoutId id="2147484123" r:id="rId9"/>
    <p:sldLayoutId id="2147484120" r:id="rId10"/>
    <p:sldLayoutId id="2147484124" r:id="rId11"/>
    <p:sldLayoutId id="2147484125" r:id="rId12"/>
    <p:sldLayoutId id="2147484126" r:id="rId13"/>
    <p:sldLayoutId id="2147484127" r:id="rId14"/>
  </p:sldLayoutIdLst>
  <p:txStyles>
    <p:titleStyle>
      <a:lvl1pPr algn="l" defTabSz="914400" rtl="0" eaLnBrk="1" latinLnBrk="0" hangingPunct="1">
        <a:spcBef>
          <a:spcPct val="0"/>
        </a:spcBef>
        <a:buNone/>
        <a:defRPr sz="4000" b="0" kern="1200" spc="-100" baseline="0">
          <a:solidFill>
            <a:schemeClr val="tx2"/>
          </a:solidFill>
          <a:latin typeface="Franklin Gothic Demi" pitchFamily="34" charset="0"/>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Domain_Name_System" TargetMode="External"/><Relationship Id="rId13" Type="http://schemas.openxmlformats.org/officeDocument/2006/relationships/hyperlink" Target="https://eff.org/" TargetMode="External"/><Relationship Id="rId18" Type="http://schemas.openxmlformats.org/officeDocument/2006/relationships/hyperlink" Target="https://www.ssllabs.com/" TargetMode="External"/><Relationship Id="rId3" Type="http://schemas.openxmlformats.org/officeDocument/2006/relationships/hyperlink" Target="https://www.linkedin.com/learning/ssl-certificates-for-web-developers/why-ssl-certificates-are-essential-for-every-website" TargetMode="External"/><Relationship Id="rId21" Type="http://schemas.openxmlformats.org/officeDocument/2006/relationships/comments" Target="../comments/comment1.xml"/><Relationship Id="rId7" Type="http://schemas.openxmlformats.org/officeDocument/2006/relationships/hyperlink" Target="https://holdintegrity.com/checker" TargetMode="External"/><Relationship Id="rId12" Type="http://schemas.openxmlformats.org/officeDocument/2006/relationships/hyperlink" Target="https://www.opendns.com/home-internet-security/" TargetMode="External"/><Relationship Id="rId17" Type="http://schemas.openxmlformats.org/officeDocument/2006/relationships/hyperlink" Target="https://www.google.com/search?q=Increase+Online+Privacy+security" TargetMode="External"/><Relationship Id="rId2" Type="http://schemas.openxmlformats.org/officeDocument/2006/relationships/notesSlide" Target="../notesSlides/notesSlide13.xml"/><Relationship Id="rId16" Type="http://schemas.openxmlformats.org/officeDocument/2006/relationships/hyperlink" Target="https://thetoolsweneed.com/a-few-simple-steps-to-vastly-increase-your-privacy-online/" TargetMode="External"/><Relationship Id="rId20"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www.g00gle.com/" TargetMode="External"/><Relationship Id="rId11" Type="http://schemas.openxmlformats.org/officeDocument/2006/relationships/hyperlink" Target="https://en.wikipedia.org/wiki/Quad9" TargetMode="External"/><Relationship Id="rId5" Type="http://schemas.openxmlformats.org/officeDocument/2006/relationships/hyperlink" Target="http://rnicrosoft.com/" TargetMode="External"/><Relationship Id="rId15" Type="http://schemas.openxmlformats.org/officeDocument/2006/relationships/hyperlink" Target="https://panopticlick.eff.org/" TargetMode="External"/><Relationship Id="rId10" Type="http://schemas.openxmlformats.org/officeDocument/2006/relationships/hyperlink" Target="https://www.cira.ca/cybersecurity-services/canadian-shield" TargetMode="External"/><Relationship Id="rId19" Type="http://schemas.openxmlformats.org/officeDocument/2006/relationships/image" Target="../media/image13.png"/><Relationship Id="rId4" Type="http://schemas.openxmlformats.org/officeDocument/2006/relationships/hyperlink" Target="http://www.iogitech.com/" TargetMode="External"/><Relationship Id="rId9" Type="http://schemas.openxmlformats.org/officeDocument/2006/relationships/hyperlink" Target="cira.ca" TargetMode="External"/><Relationship Id="rId14" Type="http://schemas.openxmlformats.org/officeDocument/2006/relationships/hyperlink" Target="https://privacybadger.or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p0Gwe5gKgjo"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inside.senecacollege.ca/its/security/phishing.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List_of_the_most_common_password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en.wikipedia.org/wiki/Wikipedia:10,000_most_common_password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iceware.dmuth.or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invoicebus.com/garage/sleep-tight-your-data-is-secure-part-2/"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juQcZO_WnsI"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hyperlink" Target="http://world.std.com/~reinhold/diceware.html"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hyperlink" Target="https://invoicebus.com/garage/sleep-tight-your-data-is-secure-part-2/"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passwordping.com/docs-password-strength-meter-exampl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lastpass.com/howsecure.php" TargetMode="External"/><Relationship Id="rId4" Type="http://schemas.openxmlformats.org/officeDocument/2006/relationships/hyperlink" Target="https://haveibeenpwned.com/Passwords"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eff.org/files/2016/07/18/eff_large_wordlist.txt" TargetMode="External"/><Relationship Id="rId3" Type="http://schemas.openxmlformats.org/officeDocument/2006/relationships/hyperlink" Target="https://www.google.ca/search?q=password+manager+best+comparison" TargetMode="External"/><Relationship Id="rId7" Type="http://schemas.openxmlformats.org/officeDocument/2006/relationships/hyperlink" Target="https://www.random.org/integers/?num=6&amp;min=11111&amp;max=66666&amp;col=1&amp;base=10&amp;format=html&amp;rnd=new"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rempe.us/diceware/#eff" TargetMode="External"/><Relationship Id="rId5" Type="http://schemas.openxmlformats.org/officeDocument/2006/relationships/hyperlink" Target="http://world.std.com/~reinhold/diceware.html" TargetMode="External"/><Relationship Id="rId4" Type="http://schemas.openxmlformats.org/officeDocument/2006/relationships/hyperlink" Target="https://1password.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twofactorauth.org/"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JohannesBuchner/PasswordTopologies/blob/master/README.rs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pages.nist.gov/800-63-3/sp800-63b.html" TargetMode="External"/><Relationship Id="rId4" Type="http://schemas.openxmlformats.org/officeDocument/2006/relationships/hyperlink" Target="https://www.the-postillon.com/2017/03/mb2r5ohf-0t.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s://www.youtube.com/watch?v=1325F2uvImI"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www.ietf.org/rfc/rfc2898.txt" TargetMode="External"/><Relationship Id="rId5" Type="http://schemas.openxmlformats.org/officeDocument/2006/relationships/hyperlink" Target="https://cryptosense.com/blog/parameter-choice-for-pbkdf2/" TargetMode="External"/><Relationship Id="rId4" Type="http://schemas.openxmlformats.org/officeDocument/2006/relationships/hyperlink" Target="https://medium.com/@mpreziuso/password-hashing-pbkdf2-scrypt-bcrypt-and-argon2-e25aaf41598e"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securityintelligence.com/series/ibm-future-of-identity-study/"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diacc.ca/" TargetMode="External"/><Relationship Id="rId5" Type="http://schemas.openxmlformats.org/officeDocument/2006/relationships/hyperlink" Target="https://myid.gnb.ca/content/myid-monid/en/discover-myid.html" TargetMode="External"/><Relationship Id="rId4" Type="http://schemas.openxmlformats.org/officeDocument/2006/relationships/hyperlink" Target="https://www.ibm.com/security/data-breach/identity-report-user-study"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explainxkcd.com/wiki/index.php/936:_Password_Strength"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www.trustwave.com/Resources/SpiderLabs-Blog/Look-What-I-Found---Moar-Pony!/" TargetMode="Externa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xkcd.com/327/"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38.xml"/><Relationship Id="rId7" Type="http://schemas.openxmlformats.org/officeDocument/2006/relationships/image" Target="../media/image35.wmf"/><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34.wmf"/><Relationship Id="rId5" Type="http://schemas.openxmlformats.org/officeDocument/2006/relationships/image" Target="../media/image33.wmf"/><Relationship Id="rId10" Type="http://schemas.openxmlformats.org/officeDocument/2006/relationships/image" Target="../media/image36.wmf"/><Relationship Id="rId4" Type="http://schemas.openxmlformats.org/officeDocument/2006/relationships/image" Target="../media/image32.wmf"/><Relationship Id="rId9" Type="http://schemas.openxmlformats.org/officeDocument/2006/relationships/image" Target="../media/image31.w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40.emf"/><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9.emf"/><Relationship Id="rId4" Type="http://schemas.openxmlformats.org/officeDocument/2006/relationships/oleObject" Target="../embeddings/oleObject2.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8.xml"/><Relationship Id="rId1" Type="http://schemas.openxmlformats.org/officeDocument/2006/relationships/vmlDrawing" Target="../drawings/vmlDrawing3.vml"/><Relationship Id="rId5" Type="http://schemas.openxmlformats.org/officeDocument/2006/relationships/image" Target="../media/image42.emf"/><Relationship Id="rId4" Type="http://schemas.openxmlformats.org/officeDocument/2006/relationships/oleObject" Target="../embeddings/oleObject4.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Computer Principles for Programmers</a:t>
            </a:r>
          </a:p>
        </p:txBody>
      </p:sp>
      <p:sp>
        <p:nvSpPr>
          <p:cNvPr id="3" name="Subtitle 2"/>
          <p:cNvSpPr>
            <a:spLocks noGrp="1"/>
          </p:cNvSpPr>
          <p:nvPr>
            <p:ph type="subTitle" idx="1"/>
          </p:nvPr>
        </p:nvSpPr>
        <p:spPr>
          <a:xfrm>
            <a:off x="685800" y="2628900"/>
            <a:ext cx="7848600" cy="1314450"/>
          </a:xfrm>
        </p:spPr>
        <p:txBody>
          <a:bodyPr>
            <a:normAutofit/>
          </a:bodyPr>
          <a:lstStyle/>
          <a:p>
            <a:r>
              <a:rPr lang="en-CA" b="1" dirty="0"/>
              <a:t>Secure Computing:  Authentication &amp; Authority, Passwords, PINs, and Problems.</a:t>
            </a:r>
          </a:p>
        </p:txBody>
      </p:sp>
    </p:spTree>
    <p:extLst>
      <p:ext uri="{BB962C8B-B14F-4D97-AF65-F5344CB8AC3E}">
        <p14:creationId xmlns:p14="http://schemas.microsoft.com/office/powerpoint/2010/main" val="258669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9755" y="339502"/>
            <a:ext cx="8964488" cy="742950"/>
          </a:xfrm>
        </p:spPr>
        <p:txBody>
          <a:bodyPr>
            <a:noAutofit/>
          </a:bodyPr>
          <a:lstStyle/>
          <a:p>
            <a:pPr algn="ctr"/>
            <a:r>
              <a:rPr lang="en-CA" sz="3200" dirty="0"/>
              <a:t>Credentials and Authentication </a:t>
            </a:r>
            <a:endParaRPr lang="en-US" sz="3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1638836"/>
            <a:ext cx="3629650" cy="2517090"/>
          </a:xfrm>
          <a:prstGeom prst="rect">
            <a:avLst/>
          </a:prstGeom>
        </p:spPr>
      </p:pic>
      <p:sp>
        <p:nvSpPr>
          <p:cNvPr id="4" name="TextBox 3"/>
          <p:cNvSpPr txBox="1"/>
          <p:nvPr/>
        </p:nvSpPr>
        <p:spPr>
          <a:xfrm>
            <a:off x="4788024" y="1638836"/>
            <a:ext cx="3816424" cy="2554545"/>
          </a:xfrm>
          <a:prstGeom prst="rect">
            <a:avLst/>
          </a:prstGeom>
          <a:noFill/>
        </p:spPr>
        <p:txBody>
          <a:bodyPr wrap="square" rtlCol="0">
            <a:spAutoFit/>
          </a:bodyPr>
          <a:lstStyle/>
          <a:p>
            <a:pPr>
              <a:spcAft>
                <a:spcPts val="600"/>
              </a:spcAft>
            </a:pPr>
            <a:r>
              <a:rPr lang="en-US" sz="2000" b="1" u="sng" dirty="0"/>
              <a:t>C</a:t>
            </a:r>
            <a:r>
              <a:rPr lang="en-CA" sz="2000" b="1" u="sng" dirty="0" err="1"/>
              <a:t>redentials</a:t>
            </a:r>
            <a:r>
              <a:rPr lang="en-CA" sz="2000" b="1" dirty="0"/>
              <a:t>:</a:t>
            </a:r>
          </a:p>
          <a:p>
            <a:pPr marL="342900" indent="-342900">
              <a:spcAft>
                <a:spcPts val="600"/>
              </a:spcAft>
              <a:buFont typeface="Arial" panose="020B0604020202020204" pitchFamily="34" charset="0"/>
              <a:buChar char="•"/>
            </a:pPr>
            <a:r>
              <a:rPr lang="en-US" sz="2000" b="1" dirty="0"/>
              <a:t>Identification</a:t>
            </a:r>
          </a:p>
          <a:p>
            <a:pPr marL="342900" indent="-342900">
              <a:spcAft>
                <a:spcPts val="600"/>
              </a:spcAft>
              <a:buFont typeface="Arial" panose="020B0604020202020204" pitchFamily="34" charset="0"/>
              <a:buChar char="•"/>
            </a:pPr>
            <a:r>
              <a:rPr lang="en-US" sz="2000" b="1" dirty="0"/>
              <a:t>Association</a:t>
            </a:r>
            <a:endParaRPr lang="en-CA" sz="2000" b="1" u="sng" dirty="0"/>
          </a:p>
          <a:p>
            <a:endParaRPr lang="en-CA" sz="2000" b="1" u="sng" dirty="0"/>
          </a:p>
          <a:p>
            <a:pPr>
              <a:spcAft>
                <a:spcPts val="600"/>
              </a:spcAft>
            </a:pPr>
            <a:r>
              <a:rPr lang="en-CA" sz="2000" b="1" u="sng" dirty="0"/>
              <a:t>Authentication:</a:t>
            </a:r>
          </a:p>
          <a:p>
            <a:pPr marL="342900" indent="-342900">
              <a:spcAft>
                <a:spcPts val="600"/>
              </a:spcAft>
              <a:buFont typeface="Arial" panose="020B0604020202020204" pitchFamily="34" charset="0"/>
              <a:buChar char="•"/>
            </a:pPr>
            <a:r>
              <a:rPr lang="en-CA" sz="2000" b="1" dirty="0"/>
              <a:t>Verifying the </a:t>
            </a:r>
            <a:r>
              <a:rPr lang="en-US" sz="2000" b="1" dirty="0"/>
              <a:t>identity </a:t>
            </a:r>
            <a:br>
              <a:rPr lang="en-US" sz="2000" b="1" dirty="0"/>
            </a:br>
            <a:r>
              <a:rPr lang="en-CA" sz="2000" b="1" dirty="0"/>
              <a:t>implies valid association</a:t>
            </a:r>
          </a:p>
        </p:txBody>
      </p:sp>
    </p:spTree>
    <p:extLst>
      <p:ext uri="{BB962C8B-B14F-4D97-AF65-F5344CB8AC3E}">
        <p14:creationId xmlns:p14="http://schemas.microsoft.com/office/powerpoint/2010/main" val="360988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9512" y="915566"/>
            <a:ext cx="8712968" cy="1872208"/>
          </a:xfrm>
        </p:spPr>
        <p:txBody>
          <a:bodyPr>
            <a:noAutofit/>
          </a:bodyPr>
          <a:lstStyle/>
          <a:p>
            <a:pPr>
              <a:defRPr/>
            </a:pPr>
            <a:r>
              <a:rPr lang="en-US" sz="1800" dirty="0"/>
              <a:t>Authorization is “</a:t>
            </a:r>
            <a:r>
              <a:rPr lang="en-US" sz="1800" dirty="0">
                <a:solidFill>
                  <a:schemeClr val="tx2"/>
                </a:solidFill>
              </a:rPr>
              <a:t>giving someone permission to do or to access something</a:t>
            </a:r>
            <a:r>
              <a:rPr lang="en-US" sz="1800" dirty="0"/>
              <a:t>.” </a:t>
            </a:r>
            <a:br>
              <a:rPr lang="en-US" sz="1800" dirty="0"/>
            </a:br>
            <a:r>
              <a:rPr lang="en-US" sz="1800" dirty="0"/>
              <a:t>e.g. access to a system/network, a directory/folder, to read and/or write a file.</a:t>
            </a:r>
          </a:p>
          <a:p>
            <a:pPr>
              <a:defRPr/>
            </a:pPr>
            <a:r>
              <a:rPr lang="en-US" sz="1800" b="1" dirty="0"/>
              <a:t>“least privilege” principle: grant only the </a:t>
            </a:r>
            <a:r>
              <a:rPr lang="en-US" sz="1800" b="1" dirty="0">
                <a:highlight>
                  <a:srgbClr val="FFFF00"/>
                </a:highlight>
              </a:rPr>
              <a:t>minimum authority </a:t>
            </a:r>
            <a:r>
              <a:rPr lang="en-CA" sz="1800" b="1" dirty="0">
                <a:highlight>
                  <a:srgbClr val="FFFF00"/>
                </a:highlight>
              </a:rPr>
              <a:t>needed</a:t>
            </a:r>
            <a:endParaRPr lang="en-US" sz="1800" b="1" dirty="0">
              <a:highlight>
                <a:srgbClr val="FFFF00"/>
              </a:highlight>
            </a:endParaRPr>
          </a:p>
          <a:p>
            <a:pPr>
              <a:defRPr/>
            </a:pPr>
            <a:r>
              <a:rPr lang="en-US" sz="1800" dirty="0"/>
              <a:t>Where high level authority is needed, e.g. to reset a password, wrap it inside a program/script which inherits the needed authority but restricts action and effects.</a:t>
            </a:r>
          </a:p>
          <a:p>
            <a:pPr>
              <a:defRPr/>
            </a:pPr>
            <a:r>
              <a:rPr lang="en-US" sz="1800" b="1" dirty="0"/>
              <a:t>What about you and other IT people?</a:t>
            </a:r>
            <a:br>
              <a:rPr lang="en-US" sz="1800" b="1" dirty="0"/>
            </a:br>
            <a:r>
              <a:rPr lang="en-US" sz="1800" dirty="0"/>
              <a:t>You need authority to everything…</a:t>
            </a:r>
            <a:r>
              <a:rPr lang="en-US" sz="1800" i="1" dirty="0"/>
              <a:t>rarely</a:t>
            </a:r>
            <a:r>
              <a:rPr lang="en-US" sz="1800" dirty="0"/>
              <a:t>.</a:t>
            </a:r>
            <a:endParaRPr lang="en-US" sz="1400" dirty="0"/>
          </a:p>
          <a:p>
            <a:pPr>
              <a:defRPr/>
            </a:pPr>
            <a:r>
              <a:rPr lang="en-US" sz="1800" b="1" dirty="0"/>
              <a:t>Minimum THREE </a:t>
            </a:r>
            <a:r>
              <a:rPr lang="en-US" sz="1800" b="1" dirty="0" err="1"/>
              <a:t>UserIDs</a:t>
            </a:r>
            <a:r>
              <a:rPr lang="en-US" sz="1800" b="1" dirty="0"/>
              <a:t>: </a:t>
            </a:r>
          </a:p>
          <a:p>
            <a:pPr>
              <a:defRPr/>
            </a:pPr>
            <a:r>
              <a:rPr lang="en-US" sz="1800" dirty="0"/>
              <a:t>one for development system (all authorities)</a:t>
            </a:r>
          </a:p>
          <a:p>
            <a:pPr>
              <a:defRPr/>
            </a:pPr>
            <a:r>
              <a:rPr lang="en-US" sz="1800" dirty="0"/>
              <a:t>one for production server (read only authority)</a:t>
            </a:r>
          </a:p>
          <a:p>
            <a:pPr>
              <a:defRPr/>
            </a:pPr>
            <a:r>
              <a:rPr lang="en-US" sz="1800" dirty="0"/>
              <a:t>one used </a:t>
            </a:r>
            <a:r>
              <a:rPr lang="en-US" sz="1800" i="1" dirty="0"/>
              <a:t>only </a:t>
            </a:r>
            <a:r>
              <a:rPr lang="en-US" sz="1800" dirty="0"/>
              <a:t>for admin and security</a:t>
            </a:r>
          </a:p>
          <a:p>
            <a:pPr lvl="1">
              <a:defRPr/>
            </a:pPr>
            <a:r>
              <a:rPr lang="en-US" sz="1400" dirty="0"/>
              <a:t>be </a:t>
            </a:r>
            <a:r>
              <a:rPr lang="en-US" sz="1400" dirty="0" err="1"/>
              <a:t>SuperUser</a:t>
            </a:r>
            <a:r>
              <a:rPr lang="en-US" sz="1400" dirty="0"/>
              <a:t> (</a:t>
            </a:r>
            <a:r>
              <a:rPr lang="en-US" sz="1400" dirty="0" err="1"/>
              <a:t>sudo</a:t>
            </a:r>
            <a:r>
              <a:rPr lang="en-US" sz="1400" dirty="0"/>
              <a:t>) or root only when necessary</a:t>
            </a:r>
            <a:br>
              <a:rPr lang="en-US" sz="1400" dirty="0"/>
            </a:br>
            <a:r>
              <a:rPr lang="en-US" sz="1400" dirty="0"/>
              <a:t>– mistakes can be fatal to your career and company</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861" y="2571750"/>
            <a:ext cx="3515619" cy="2186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a:spLocks noGrp="1"/>
          </p:cNvSpPr>
          <p:nvPr>
            <p:ph type="title"/>
          </p:nvPr>
        </p:nvSpPr>
        <p:spPr>
          <a:xfrm>
            <a:off x="179512" y="267494"/>
            <a:ext cx="8712968" cy="742950"/>
          </a:xfrm>
        </p:spPr>
        <p:txBody>
          <a:bodyPr>
            <a:normAutofit/>
          </a:bodyPr>
          <a:lstStyle/>
          <a:p>
            <a:pPr algn="ctr"/>
            <a:r>
              <a:rPr lang="en-US" sz="3200" dirty="0"/>
              <a:t>Authorization after </a:t>
            </a:r>
            <a:r>
              <a:rPr lang="en-CA" sz="3200" dirty="0"/>
              <a:t>Authentication</a:t>
            </a:r>
            <a:endParaRPr lang="en-US" sz="3200" dirty="0"/>
          </a:p>
        </p:txBody>
      </p:sp>
    </p:spTree>
    <p:extLst>
      <p:ext uri="{BB962C8B-B14F-4D97-AF65-F5344CB8AC3E}">
        <p14:creationId xmlns:p14="http://schemas.microsoft.com/office/powerpoint/2010/main" val="214632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fade">
                                      <p:cBhvr>
                                        <p:cTn id="39" dur="500"/>
                                        <p:tgtEl>
                                          <p:spTgt spid="5">
                                            <p:txEl>
                                              <p:pRg st="7" end="7"/>
                                            </p:txEl>
                                          </p:spTgt>
                                        </p:tgtEl>
                                      </p:cBhvr>
                                    </p:animEffect>
                                  </p:childTnLst>
                                </p:cTn>
                              </p:par>
                            </p:childTnLst>
                          </p:cTn>
                        </p:par>
                        <p:par>
                          <p:cTn id="40" fill="hold">
                            <p:stCondLst>
                              <p:cond delay="2000"/>
                            </p:stCondLst>
                            <p:childTnLst>
                              <p:par>
                                <p:cTn id="41" presetID="10" presetClass="entr" presetSubtype="0" fill="hold" grpId="0" nodeType="after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79512" y="267494"/>
            <a:ext cx="8712968" cy="742950"/>
          </a:xfrm>
        </p:spPr>
        <p:txBody>
          <a:bodyPr>
            <a:normAutofit/>
          </a:bodyPr>
          <a:lstStyle/>
          <a:p>
            <a:r>
              <a:rPr lang="en-US" sz="3200" dirty="0"/>
              <a:t>What is “Authorization”?</a:t>
            </a:r>
          </a:p>
        </p:txBody>
      </p:sp>
      <p:sp>
        <p:nvSpPr>
          <p:cNvPr id="6" name="Content Placeholder 3"/>
          <p:cNvSpPr>
            <a:spLocks noGrp="1"/>
          </p:cNvSpPr>
          <p:nvPr>
            <p:ph sz="quarter" idx="4294967295"/>
          </p:nvPr>
        </p:nvSpPr>
        <p:spPr>
          <a:xfrm>
            <a:off x="323528" y="987574"/>
            <a:ext cx="5112568" cy="3780420"/>
          </a:xfrm>
          <a:prstGeom prst="rect">
            <a:avLst/>
          </a:prstGeom>
        </p:spPr>
        <p:txBody>
          <a:bodyPr>
            <a:normAutofit/>
          </a:bodyPr>
          <a:lstStyle/>
          <a:p>
            <a:pPr>
              <a:defRPr/>
            </a:pPr>
            <a:r>
              <a:rPr lang="en-CA" altLang="en-US" dirty="0">
                <a:solidFill>
                  <a:schemeClr val="tx2"/>
                </a:solidFill>
              </a:rPr>
              <a:t>Permission = access rights =  authorization</a:t>
            </a:r>
            <a:endParaRPr lang="en-CA" altLang="en-US" dirty="0">
              <a:solidFill>
                <a:srgbClr val="0070C0"/>
              </a:solidFill>
            </a:endParaRPr>
          </a:p>
          <a:p>
            <a:pPr>
              <a:defRPr/>
            </a:pPr>
            <a:r>
              <a:rPr lang="en-CA" altLang="en-US" dirty="0">
                <a:solidFill>
                  <a:schemeClr val="tx2"/>
                </a:solidFill>
              </a:rPr>
              <a:t>Windows:  object, right click, select Properties, click on Security tab.</a:t>
            </a:r>
          </a:p>
          <a:p>
            <a:pPr>
              <a:defRPr/>
            </a:pPr>
            <a:r>
              <a:rPr lang="en-US" altLang="en-US" dirty="0">
                <a:solidFill>
                  <a:schemeClr val="tx2"/>
                </a:solidFill>
              </a:rPr>
              <a:t>*</a:t>
            </a:r>
            <a:r>
              <a:rPr lang="en-CA" altLang="en-US" dirty="0">
                <a:solidFill>
                  <a:schemeClr val="tx2"/>
                </a:solidFill>
              </a:rPr>
              <a:t>nix: </a:t>
            </a:r>
            <a:r>
              <a:rPr lang="en-CA" altLang="en-US" dirty="0" err="1">
                <a:solidFill>
                  <a:schemeClr val="tx2"/>
                </a:solidFill>
              </a:rPr>
              <a:t>chmod</a:t>
            </a:r>
            <a:r>
              <a:rPr lang="en-CA" altLang="en-US" dirty="0">
                <a:solidFill>
                  <a:schemeClr val="tx2"/>
                </a:solidFill>
              </a:rPr>
              <a:t> command</a:t>
            </a:r>
          </a:p>
          <a:p>
            <a:pPr>
              <a:defRPr/>
            </a:pPr>
            <a:r>
              <a:rPr lang="en-US" altLang="en-US" dirty="0">
                <a:solidFill>
                  <a:schemeClr val="tx2"/>
                </a:solidFill>
              </a:rPr>
              <a:t>O</a:t>
            </a:r>
            <a:r>
              <a:rPr lang="en-CA" altLang="en-US" dirty="0">
                <a:solidFill>
                  <a:schemeClr val="tx2"/>
                </a:solidFill>
              </a:rPr>
              <a:t>S security controls the ability of users to view, change, navigate, and execute the contents of a file system.</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2320" y="400050"/>
            <a:ext cx="3180160" cy="40374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1974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dirty="0"/>
              <a:t>Browser Security</a:t>
            </a:r>
            <a:endParaRPr lang="en-CA" dirty="0"/>
          </a:p>
        </p:txBody>
      </p:sp>
      <p:sp>
        <p:nvSpPr>
          <p:cNvPr id="3" name="Content Placeholder 2"/>
          <p:cNvSpPr>
            <a:spLocks noGrp="1"/>
          </p:cNvSpPr>
          <p:nvPr>
            <p:ph idx="1"/>
          </p:nvPr>
        </p:nvSpPr>
        <p:spPr>
          <a:xfrm>
            <a:off x="251520" y="1059582"/>
            <a:ext cx="8632549" cy="3960440"/>
          </a:xfrm>
        </p:spPr>
        <p:txBody>
          <a:bodyPr>
            <a:normAutofit/>
          </a:bodyPr>
          <a:lstStyle/>
          <a:p>
            <a:r>
              <a:rPr lang="en-US" dirty="0"/>
              <a:t>HTTPS needed for sign on</a:t>
            </a:r>
          </a:p>
          <a:p>
            <a:r>
              <a:rPr lang="en-CA" dirty="0"/>
              <a:t>Domain Validation (DV) </a:t>
            </a:r>
            <a:r>
              <a:rPr lang="en-US" dirty="0">
                <a:hlinkClick r:id="rId3"/>
              </a:rPr>
              <a:t>certificate</a:t>
            </a:r>
            <a:r>
              <a:rPr lang="en-US" dirty="0"/>
              <a:t>. Is it what you expect?</a:t>
            </a:r>
          </a:p>
          <a:p>
            <a:pPr lvl="1"/>
            <a:r>
              <a:rPr lang="en-US" dirty="0">
                <a:hlinkClick r:id="rId4"/>
              </a:rPr>
              <a:t>Iogitech.com</a:t>
            </a:r>
            <a:r>
              <a:rPr lang="en-US" dirty="0"/>
              <a:t> </a:t>
            </a:r>
            <a:r>
              <a:rPr lang="en-US" dirty="0">
                <a:hlinkClick r:id="rId5"/>
              </a:rPr>
              <a:t>rnicrosoft.com</a:t>
            </a:r>
            <a:r>
              <a:rPr lang="en-CA" dirty="0"/>
              <a:t> </a:t>
            </a:r>
            <a:r>
              <a:rPr lang="en-CA" dirty="0">
                <a:hlinkClick r:id="rId6"/>
              </a:rPr>
              <a:t>G00GLE.com</a:t>
            </a:r>
            <a:r>
              <a:rPr lang="en-CA" dirty="0"/>
              <a:t> </a:t>
            </a:r>
            <a:r>
              <a:rPr lang="en-CA" dirty="0">
                <a:hlinkClick r:id="rId7"/>
              </a:rPr>
              <a:t>Domain Checker</a:t>
            </a:r>
            <a:endParaRPr lang="en-US" dirty="0"/>
          </a:p>
          <a:p>
            <a:r>
              <a:rPr lang="en-CA" dirty="0">
                <a:hlinkClick r:id="rId8"/>
              </a:rPr>
              <a:t>DNS</a:t>
            </a:r>
            <a:r>
              <a:rPr lang="en-CA" dirty="0"/>
              <a:t> </a:t>
            </a:r>
            <a:r>
              <a:rPr lang="en-CA" sz="2000" dirty="0"/>
              <a:t>privacy, security, block malware, botnets, malicious domains</a:t>
            </a:r>
          </a:p>
          <a:p>
            <a:pPr lvl="1"/>
            <a:r>
              <a:rPr lang="en-US" dirty="0">
                <a:hlinkClick r:id="rId9" action="ppaction://hlinkfile"/>
              </a:rPr>
              <a:t>CIRA</a:t>
            </a:r>
            <a:r>
              <a:rPr lang="en-US" dirty="0"/>
              <a:t> </a:t>
            </a:r>
            <a:r>
              <a:rPr lang="en-US" dirty="0">
                <a:hlinkClick r:id="rId10"/>
              </a:rPr>
              <a:t>Canadian Shield</a:t>
            </a:r>
            <a:r>
              <a:rPr lang="en-US" dirty="0"/>
              <a:t>   IBM </a:t>
            </a:r>
            <a:r>
              <a:rPr lang="en-CA" dirty="0">
                <a:hlinkClick r:id="rId11"/>
              </a:rPr>
              <a:t>Quad9</a:t>
            </a:r>
            <a:r>
              <a:rPr lang="en-CA" dirty="0"/>
              <a:t>   CISCO </a:t>
            </a:r>
            <a:r>
              <a:rPr lang="en-CA" dirty="0">
                <a:hlinkClick r:id="rId12"/>
              </a:rPr>
              <a:t>OpenDNS</a:t>
            </a:r>
            <a:endParaRPr lang="en-CA" dirty="0"/>
          </a:p>
          <a:p>
            <a:r>
              <a:rPr lang="en-GB" dirty="0">
                <a:hlinkClick r:id="rId13"/>
              </a:rPr>
              <a:t>EFF</a:t>
            </a:r>
            <a:r>
              <a:rPr lang="en-GB" dirty="0"/>
              <a:t>’s </a:t>
            </a:r>
            <a:r>
              <a:rPr lang="en-US" dirty="0">
                <a:hlinkClick r:id="rId14"/>
              </a:rPr>
              <a:t>Privacy Badger</a:t>
            </a:r>
            <a:r>
              <a:rPr lang="en-US" dirty="0"/>
              <a:t> blocks invisible trackers</a:t>
            </a:r>
            <a:endParaRPr lang="en-GB" dirty="0">
              <a:hlinkClick r:id="rId15"/>
            </a:endParaRPr>
          </a:p>
          <a:p>
            <a:r>
              <a:rPr lang="en-GB" dirty="0">
                <a:hlinkClick r:id="rId13"/>
              </a:rPr>
              <a:t>EFF</a:t>
            </a:r>
            <a:r>
              <a:rPr lang="en-GB" dirty="0"/>
              <a:t>’s </a:t>
            </a:r>
            <a:r>
              <a:rPr lang="en-GB" dirty="0" err="1">
                <a:hlinkClick r:id="rId15"/>
              </a:rPr>
              <a:t>Panopticlick</a:t>
            </a:r>
            <a:r>
              <a:rPr lang="en-GB" dirty="0"/>
              <a:t> online tracking test</a:t>
            </a:r>
            <a:endParaRPr lang="en-CA" dirty="0"/>
          </a:p>
          <a:p>
            <a:r>
              <a:rPr lang="en-US" dirty="0"/>
              <a:t>see </a:t>
            </a:r>
            <a:r>
              <a:rPr lang="en-CA" dirty="0">
                <a:hlinkClick r:id="rId16"/>
              </a:rPr>
              <a:t>Increase Your Privacy Online</a:t>
            </a:r>
            <a:r>
              <a:rPr lang="en-CA" dirty="0"/>
              <a:t> and </a:t>
            </a:r>
            <a:r>
              <a:rPr lang="en-CA" dirty="0">
                <a:hlinkClick r:id="rId17"/>
              </a:rPr>
              <a:t>this</a:t>
            </a:r>
            <a:r>
              <a:rPr lang="en-CA" dirty="0"/>
              <a:t> and </a:t>
            </a:r>
            <a:r>
              <a:rPr lang="en-CA" dirty="0">
                <a:hlinkClick r:id="rId18"/>
              </a:rPr>
              <a:t>test browser</a:t>
            </a:r>
            <a:endParaRPr lang="en-CA" dirty="0"/>
          </a:p>
        </p:txBody>
      </p:sp>
      <p:pic>
        <p:nvPicPr>
          <p:cNvPr id="7" name="Picture 6">
            <a:extLst>
              <a:ext uri="{FF2B5EF4-FFF2-40B4-BE49-F238E27FC236}">
                <a16:creationId xmlns:a16="http://schemas.microsoft.com/office/drawing/2014/main" id="{835CBDF1-14CD-4D0E-A2E0-FBCE9921A7E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588224" y="1124784"/>
            <a:ext cx="2295845" cy="304843"/>
          </a:xfrm>
          <a:prstGeom prst="rect">
            <a:avLst/>
          </a:prstGeom>
        </p:spPr>
      </p:pic>
      <p:pic>
        <p:nvPicPr>
          <p:cNvPr id="9" name="Picture 8">
            <a:extLst>
              <a:ext uri="{FF2B5EF4-FFF2-40B4-BE49-F238E27FC236}">
                <a16:creationId xmlns:a16="http://schemas.microsoft.com/office/drawing/2014/main" id="{E63A19C2-C5D9-4F5D-8C87-49D6B757484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167360" y="1124784"/>
            <a:ext cx="2124371" cy="304843"/>
          </a:xfrm>
          <a:prstGeom prst="rect">
            <a:avLst/>
          </a:prstGeom>
        </p:spPr>
      </p:pic>
    </p:spTree>
    <p:extLst>
      <p:ext uri="{BB962C8B-B14F-4D97-AF65-F5344CB8AC3E}">
        <p14:creationId xmlns:p14="http://schemas.microsoft.com/office/powerpoint/2010/main" val="110446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43914-943A-48FE-B9A4-39494A49A165}"/>
              </a:ext>
            </a:extLst>
          </p:cNvPr>
          <p:cNvSpPr>
            <a:spLocks noGrp="1"/>
          </p:cNvSpPr>
          <p:nvPr>
            <p:ph type="title"/>
          </p:nvPr>
        </p:nvSpPr>
        <p:spPr/>
        <p:txBody>
          <a:bodyPr/>
          <a:lstStyle/>
          <a:p>
            <a:r>
              <a:rPr lang="en-US" dirty="0"/>
              <a:t>What's the password?</a:t>
            </a:r>
            <a:endParaRPr lang="en-CA" dirty="0"/>
          </a:p>
        </p:txBody>
      </p:sp>
      <p:sp>
        <p:nvSpPr>
          <p:cNvPr id="3" name="Content Placeholder 2">
            <a:extLst>
              <a:ext uri="{FF2B5EF4-FFF2-40B4-BE49-F238E27FC236}">
                <a16:creationId xmlns:a16="http://schemas.microsoft.com/office/drawing/2014/main" id="{62ACC304-3B54-441A-8F55-D51E7B7B2FC5}"/>
              </a:ext>
            </a:extLst>
          </p:cNvPr>
          <p:cNvSpPr>
            <a:spLocks noGrp="1"/>
          </p:cNvSpPr>
          <p:nvPr>
            <p:ph idx="1"/>
          </p:nvPr>
        </p:nvSpPr>
        <p:spPr/>
        <p:txBody>
          <a:bodyPr>
            <a:normAutofit/>
          </a:bodyPr>
          <a:lstStyle/>
          <a:p>
            <a:r>
              <a:rPr lang="en-CA" sz="2800" dirty="0"/>
              <a:t>Marx </a:t>
            </a:r>
            <a:r>
              <a:rPr lang="en-CA" sz="2800"/>
              <a:t>Brothers - </a:t>
            </a:r>
            <a:r>
              <a:rPr lang="en-CA" sz="2800" dirty="0"/>
              <a:t>Password Scene </a:t>
            </a:r>
            <a:br>
              <a:rPr lang="en-CA" sz="2800"/>
            </a:br>
            <a:r>
              <a:rPr lang="en-CA" sz="2800"/>
              <a:t>- </a:t>
            </a:r>
            <a:r>
              <a:rPr lang="en-CA" sz="2800" dirty="0"/>
              <a:t>Horse </a:t>
            </a:r>
            <a:r>
              <a:rPr lang="en-CA" sz="2800"/>
              <a:t>Feathers - </a:t>
            </a:r>
            <a:r>
              <a:rPr lang="en-CA" sz="2800" dirty="0"/>
              <a:t>Chico and Groucho</a:t>
            </a:r>
            <a:br>
              <a:rPr lang="en-CA" sz="2800" dirty="0"/>
            </a:br>
            <a:r>
              <a:rPr lang="en-CA" sz="2800" dirty="0">
                <a:hlinkClick r:id="rId3"/>
              </a:rPr>
              <a:t>https://www.youtube.com/watch?v=p0Gwe5gKgjo</a:t>
            </a:r>
            <a:br>
              <a:rPr lang="en-CA" sz="2800" dirty="0"/>
            </a:br>
            <a:endParaRPr lang="en-CA" sz="2800" dirty="0"/>
          </a:p>
          <a:p>
            <a:r>
              <a:rPr lang="en-US" sz="2800" dirty="0"/>
              <a:t>What if someone else knows your password?</a:t>
            </a:r>
            <a:endParaRPr lang="en-CA" sz="2800" dirty="0"/>
          </a:p>
        </p:txBody>
      </p:sp>
    </p:spTree>
    <p:extLst>
      <p:ext uri="{BB962C8B-B14F-4D97-AF65-F5344CB8AC3E}">
        <p14:creationId xmlns:p14="http://schemas.microsoft.com/office/powerpoint/2010/main" val="3251314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krebsonsecurity.com/wp-content/uploads/2012/10/HackedPC2012.png">
            <a:extLst>
              <a:ext uri="{FF2B5EF4-FFF2-40B4-BE49-F238E27FC236}">
                <a16:creationId xmlns:a16="http://schemas.microsoft.com/office/drawing/2014/main" id="{35573098-9856-453A-970F-1958BDDD2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13" y="0"/>
            <a:ext cx="80787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283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normAutofit/>
          </a:bodyPr>
          <a:lstStyle/>
          <a:p>
            <a:r>
              <a:rPr lang="en-CA" dirty="0"/>
              <a:t>Most common methods of cracking?</a:t>
            </a:r>
          </a:p>
        </p:txBody>
      </p:sp>
      <p:sp>
        <p:nvSpPr>
          <p:cNvPr id="3" name="Content Placeholder 2"/>
          <p:cNvSpPr>
            <a:spLocks noGrp="1"/>
          </p:cNvSpPr>
          <p:nvPr>
            <p:ph idx="1"/>
          </p:nvPr>
        </p:nvSpPr>
        <p:spPr>
          <a:xfrm>
            <a:off x="457200" y="915566"/>
            <a:ext cx="8229600" cy="3960440"/>
          </a:xfrm>
        </p:spPr>
        <p:txBody>
          <a:bodyPr>
            <a:normAutofit lnSpcReduction="10000"/>
          </a:bodyPr>
          <a:lstStyle/>
          <a:p>
            <a:pPr marL="0" indent="0">
              <a:buNone/>
            </a:pPr>
            <a:r>
              <a:rPr lang="en-CA" sz="4300" b="1" dirty="0"/>
              <a:t>Social Engineering</a:t>
            </a:r>
          </a:p>
          <a:p>
            <a:pPr lvl="1"/>
            <a:r>
              <a:rPr lang="en-CA" sz="2800" dirty="0"/>
              <a:t>You are your own security hole by</a:t>
            </a:r>
            <a:br>
              <a:rPr lang="en-CA" sz="2800" dirty="0"/>
            </a:br>
            <a:r>
              <a:rPr lang="en-CA" sz="2800" dirty="0"/>
              <a:t>posting your life on the Internet.</a:t>
            </a:r>
          </a:p>
          <a:p>
            <a:pPr lvl="1"/>
            <a:r>
              <a:rPr lang="en-CA" sz="2800" dirty="0"/>
              <a:t>Spear </a:t>
            </a:r>
            <a:r>
              <a:rPr lang="en-CA" sz="2800" dirty="0">
                <a:hlinkClick r:id="rId3"/>
              </a:rPr>
              <a:t>Phishing</a:t>
            </a:r>
            <a:r>
              <a:rPr lang="en-CA" sz="2800" dirty="0"/>
              <a:t> has 35% success rate.</a:t>
            </a:r>
            <a:endParaRPr lang="en-US" sz="2800" dirty="0"/>
          </a:p>
          <a:p>
            <a:pPr lvl="1"/>
            <a:r>
              <a:rPr lang="en-US" sz="2800" dirty="0"/>
              <a:t>Social media makes it easier to guess credentials, answer security questions, pretend to be you when calling </a:t>
            </a:r>
            <a:r>
              <a:rPr lang="en-US" sz="2800"/>
              <a:t>the help-desk</a:t>
            </a:r>
            <a:r>
              <a:rPr lang="en-US" sz="2800" dirty="0"/>
              <a:t>, and perform </a:t>
            </a:r>
            <a:r>
              <a:rPr lang="en-CA" sz="2800" dirty="0"/>
              <a:t>identity theft</a:t>
            </a:r>
          </a:p>
          <a:p>
            <a:pPr marL="548640" lvl="2" indent="0">
              <a:buNone/>
            </a:pPr>
            <a:r>
              <a:rPr lang="en-CA" i="1" dirty="0"/>
              <a:t>	Nobody can abuse information about you that they don’t have.</a:t>
            </a:r>
            <a:endParaRPr lang="en-CA" sz="2600" dirty="0"/>
          </a:p>
        </p:txBody>
      </p:sp>
    </p:spTree>
    <p:extLst>
      <p:ext uri="{BB962C8B-B14F-4D97-AF65-F5344CB8AC3E}">
        <p14:creationId xmlns:p14="http://schemas.microsoft.com/office/powerpoint/2010/main" val="172792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normAutofit/>
          </a:bodyPr>
          <a:lstStyle/>
          <a:p>
            <a:r>
              <a:rPr lang="en-CA" dirty="0"/>
              <a:t>Most common methods of cracking?</a:t>
            </a:r>
          </a:p>
        </p:txBody>
      </p:sp>
      <p:sp>
        <p:nvSpPr>
          <p:cNvPr id="3" name="Content Placeholder 2"/>
          <p:cNvSpPr>
            <a:spLocks noGrp="1"/>
          </p:cNvSpPr>
          <p:nvPr>
            <p:ph idx="1"/>
          </p:nvPr>
        </p:nvSpPr>
        <p:spPr>
          <a:xfrm>
            <a:off x="457200" y="1004664"/>
            <a:ext cx="8435280" cy="3943350"/>
          </a:xfrm>
        </p:spPr>
        <p:txBody>
          <a:bodyPr>
            <a:normAutofit fontScale="92500"/>
          </a:bodyPr>
          <a:lstStyle/>
          <a:p>
            <a:pPr marL="0" indent="0">
              <a:buNone/>
            </a:pPr>
            <a:r>
              <a:rPr lang="en-CA" sz="4000" b="1" dirty="0"/>
              <a:t>Weak Passwords</a:t>
            </a:r>
            <a:r>
              <a:rPr lang="en-CA" sz="4000" dirty="0"/>
              <a:t> are not unique</a:t>
            </a:r>
          </a:p>
          <a:p>
            <a:pPr lvl="1"/>
            <a:r>
              <a:rPr lang="en-CA" sz="3600" dirty="0"/>
              <a:t>Commonly used and/or reused</a:t>
            </a:r>
          </a:p>
          <a:p>
            <a:pPr lvl="1"/>
            <a:r>
              <a:rPr lang="en-CA" sz="3600" dirty="0"/>
              <a:t>    </a:t>
            </a:r>
            <a:r>
              <a:rPr lang="en-CA" sz="3600" dirty="0">
                <a:hlinkClick r:id="rId3"/>
              </a:rPr>
              <a:t>25 passwords</a:t>
            </a:r>
            <a:r>
              <a:rPr lang="en-CA" sz="3600" dirty="0"/>
              <a:t> used in 10% accounts</a:t>
            </a:r>
          </a:p>
          <a:p>
            <a:pPr lvl="1"/>
            <a:r>
              <a:rPr lang="en-CA" sz="3600" dirty="0">
                <a:hlinkClick r:id="rId4"/>
              </a:rPr>
              <a:t>10,000 passwords</a:t>
            </a:r>
            <a:r>
              <a:rPr lang="en-CA" sz="3600" dirty="0"/>
              <a:t> used by 30% users</a:t>
            </a:r>
          </a:p>
          <a:p>
            <a:pPr lvl="1"/>
            <a:r>
              <a:rPr lang="en-CA" sz="3600" dirty="0"/>
              <a:t>Humans do not create random values</a:t>
            </a:r>
          </a:p>
          <a:p>
            <a:pPr lvl="1"/>
            <a:r>
              <a:rPr lang="en-CA" sz="3600"/>
              <a:t>brute-force </a:t>
            </a:r>
            <a:r>
              <a:rPr lang="en-CA" sz="3600" dirty="0"/>
              <a:t>techniques unnecessary</a:t>
            </a:r>
          </a:p>
        </p:txBody>
      </p:sp>
    </p:spTree>
    <p:extLst>
      <p:ext uri="{BB962C8B-B14F-4D97-AF65-F5344CB8AC3E}">
        <p14:creationId xmlns:p14="http://schemas.microsoft.com/office/powerpoint/2010/main" val="2917178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Forget / Recover your password</a:t>
            </a:r>
            <a:endParaRPr lang="en-CA" dirty="0"/>
          </a:p>
        </p:txBody>
      </p:sp>
      <p:sp>
        <p:nvSpPr>
          <p:cNvPr id="3" name="Content Placeholder 2"/>
          <p:cNvSpPr>
            <a:spLocks noGrp="1"/>
          </p:cNvSpPr>
          <p:nvPr>
            <p:ph idx="1"/>
          </p:nvPr>
        </p:nvSpPr>
        <p:spPr/>
        <p:txBody>
          <a:bodyPr>
            <a:normAutofit/>
          </a:bodyPr>
          <a:lstStyle/>
          <a:p>
            <a:r>
              <a:rPr lang="en-US" sz="2800" dirty="0"/>
              <a:t>“I forgot my password.” </a:t>
            </a:r>
            <a:r>
              <a:rPr lang="en-CA" sz="2800" dirty="0"/>
              <a:t>– </a:t>
            </a:r>
            <a:r>
              <a:rPr lang="en-US" sz="2800" dirty="0"/>
              <a:t>relies on the strength of your email account’s security and its password</a:t>
            </a:r>
          </a:p>
          <a:p>
            <a:r>
              <a:rPr lang="en-CA" sz="2800" dirty="0"/>
              <a:t>Security questions recovery: not recommended.</a:t>
            </a:r>
          </a:p>
          <a:p>
            <a:pPr lvl="1"/>
            <a:r>
              <a:rPr lang="en-CA" sz="2400" dirty="0"/>
              <a:t>Easy to hack by Googling you and reading social media</a:t>
            </a:r>
          </a:p>
          <a:p>
            <a:r>
              <a:rPr lang="en-CA" sz="2800" dirty="0"/>
              <a:t>Security Questions Defence: </a:t>
            </a:r>
          </a:p>
          <a:p>
            <a:pPr lvl="1"/>
            <a:r>
              <a:rPr lang="en-CA" sz="2400" dirty="0"/>
              <a:t>use </a:t>
            </a:r>
            <a:r>
              <a:rPr lang="en-CA" sz="2400" dirty="0" err="1">
                <a:hlinkClick r:id="rId3"/>
              </a:rPr>
              <a:t>Diceware</a:t>
            </a:r>
            <a:r>
              <a:rPr lang="en-CA" sz="2400" dirty="0"/>
              <a:t> phrase regardless of security question</a:t>
            </a:r>
          </a:p>
        </p:txBody>
      </p:sp>
    </p:spTree>
    <p:extLst>
      <p:ext uri="{BB962C8B-B14F-4D97-AF65-F5344CB8AC3E}">
        <p14:creationId xmlns:p14="http://schemas.microsoft.com/office/powerpoint/2010/main" val="1058443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411510"/>
            <a:ext cx="946448" cy="4259932"/>
          </a:xfrm>
        </p:spPr>
        <p:txBody>
          <a:bodyPr vert="vert">
            <a:normAutofit fontScale="90000"/>
          </a:bodyPr>
          <a:lstStyle/>
          <a:p>
            <a:r>
              <a:rPr lang="en-US" dirty="0"/>
              <a:t>Create User Account</a:t>
            </a:r>
            <a:endParaRPr lang="en-CA" dirty="0"/>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952" y="0"/>
            <a:ext cx="5508885" cy="5143500"/>
          </a:xfrm>
          <a:prstGeom prst="rect">
            <a:avLst/>
          </a:prstGeom>
        </p:spPr>
      </p:pic>
      <p:sp>
        <p:nvSpPr>
          <p:cNvPr id="6" name="TextBox 5"/>
          <p:cNvSpPr txBox="1"/>
          <p:nvPr/>
        </p:nvSpPr>
        <p:spPr>
          <a:xfrm>
            <a:off x="6444209" y="0"/>
            <a:ext cx="2699792" cy="3647152"/>
          </a:xfrm>
          <a:prstGeom prst="rect">
            <a:avLst/>
          </a:prstGeom>
          <a:solidFill>
            <a:schemeClr val="bg1"/>
          </a:solidFill>
        </p:spPr>
        <p:txBody>
          <a:bodyPr wrap="square" rtlCol="0">
            <a:spAutoFit/>
          </a:bodyPr>
          <a:lstStyle/>
          <a:p>
            <a:pPr>
              <a:spcAft>
                <a:spcPts val="600"/>
              </a:spcAft>
            </a:pPr>
            <a:br>
              <a:rPr lang="en-US" dirty="0"/>
            </a:br>
            <a:r>
              <a:rPr lang="en-US" dirty="0"/>
              <a:t>1. </a:t>
            </a:r>
            <a:r>
              <a:rPr lang="en-US"/>
              <a:t>GET User-ID </a:t>
            </a:r>
            <a:r>
              <a:rPr lang="en-US" dirty="0"/>
              <a:t>and </a:t>
            </a:r>
            <a:r>
              <a:rPr lang="en-US" dirty="0" err="1"/>
              <a:t>Pwd</a:t>
            </a:r>
            <a:r>
              <a:rPr lang="en-US" dirty="0"/>
              <a:t> from user input. GEN Random Salt value</a:t>
            </a:r>
          </a:p>
          <a:p>
            <a:pPr>
              <a:spcAft>
                <a:spcPts val="600"/>
              </a:spcAft>
            </a:pPr>
            <a:r>
              <a:rPr lang="en-US" dirty="0"/>
              <a:t>2</a:t>
            </a:r>
            <a:r>
              <a:rPr lang="en-US"/>
              <a:t>. One-way </a:t>
            </a:r>
            <a:r>
              <a:rPr lang="en-US" dirty="0"/>
              <a:t>Crypto Hash of password and salt. </a:t>
            </a:r>
          </a:p>
          <a:p>
            <a:pPr>
              <a:spcAft>
                <a:spcPts val="600"/>
              </a:spcAft>
            </a:pPr>
            <a:r>
              <a:rPr lang="en-US" dirty="0"/>
              <a:t>3a. Hash the hashes together </a:t>
            </a:r>
            <a:r>
              <a:rPr lang="en-US" i="1" dirty="0"/>
              <a:t>n </a:t>
            </a:r>
            <a:r>
              <a:rPr lang="en-US" dirty="0"/>
              <a:t>thousand times.</a:t>
            </a:r>
          </a:p>
          <a:p>
            <a:pPr>
              <a:spcAft>
                <a:spcPts val="600"/>
              </a:spcAft>
            </a:pPr>
            <a:r>
              <a:rPr lang="en-US" dirty="0"/>
              <a:t>3b. </a:t>
            </a:r>
            <a:r>
              <a:rPr lang="en-US"/>
              <a:t>STORE User-ID</a:t>
            </a:r>
            <a:r>
              <a:rPr lang="en-US" dirty="0"/>
              <a:t>, hashed Salt, and Final </a:t>
            </a:r>
            <a:r>
              <a:rPr lang="en-US" dirty="0" err="1"/>
              <a:t>Pwd+Salt</a:t>
            </a:r>
            <a:r>
              <a:rPr lang="en-US" dirty="0"/>
              <a:t> Hash in DB</a:t>
            </a:r>
          </a:p>
        </p:txBody>
      </p:sp>
    </p:spTree>
    <p:extLst>
      <p:ext uri="{BB962C8B-B14F-4D97-AF65-F5344CB8AC3E}">
        <p14:creationId xmlns:p14="http://schemas.microsoft.com/office/powerpoint/2010/main" val="317937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News of the Week</a:t>
            </a:r>
          </a:p>
        </p:txBody>
      </p:sp>
      <p:sp>
        <p:nvSpPr>
          <p:cNvPr id="6" name="Content Placeholder 5"/>
          <p:cNvSpPr>
            <a:spLocks noGrp="1"/>
          </p:cNvSpPr>
          <p:nvPr>
            <p:ph idx="1"/>
          </p:nvPr>
        </p:nvSpPr>
        <p:spPr/>
        <p:txBody>
          <a:bodyPr/>
          <a:lstStyle/>
          <a:p>
            <a:r>
              <a:rPr lang="en-CA" dirty="0">
                <a:hlinkClick r:id="rId3"/>
              </a:rPr>
              <a:t>https://www.youtube.com/watch?v=juQcZO_WnsI</a:t>
            </a:r>
            <a:endParaRPr lang="en-CA" dirty="0"/>
          </a:p>
          <a:p>
            <a:pPr lvl="1"/>
            <a:r>
              <a:rPr lang="en-CA" dirty="0">
                <a:sym typeface="Wingdings" panose="05000000000000000000" pitchFamily="2" charset="2"/>
              </a:rPr>
              <a:t>NEWS TO SET UP LECTURE, from 2011 but still current.</a:t>
            </a:r>
          </a:p>
          <a:p>
            <a:endParaRPr lang="en-CA"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1880" y="1995686"/>
            <a:ext cx="2240096" cy="1851427"/>
          </a:xfrm>
          <a:prstGeom prst="rect">
            <a:avLst/>
          </a:prstGeom>
        </p:spPr>
      </p:pic>
    </p:spTree>
    <p:extLst>
      <p:ext uri="{BB962C8B-B14F-4D97-AF65-F5344CB8AC3E}">
        <p14:creationId xmlns:p14="http://schemas.microsoft.com/office/powerpoint/2010/main" val="608143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411510"/>
            <a:ext cx="946448" cy="4259932"/>
          </a:xfrm>
        </p:spPr>
        <p:txBody>
          <a:bodyPr vert="vert">
            <a:normAutofit/>
          </a:bodyPr>
          <a:lstStyle/>
          <a:p>
            <a:r>
              <a:rPr lang="en-US" dirty="0"/>
              <a:t>Authenticate User</a:t>
            </a:r>
            <a:endParaRPr lang="en-CA" dirty="0"/>
          </a:p>
        </p:txBody>
      </p:sp>
      <p:sp>
        <p:nvSpPr>
          <p:cNvPr id="6" name="TextBox 5"/>
          <p:cNvSpPr txBox="1"/>
          <p:nvPr/>
        </p:nvSpPr>
        <p:spPr>
          <a:xfrm>
            <a:off x="5220072" y="0"/>
            <a:ext cx="3923928" cy="5047536"/>
          </a:xfrm>
          <a:prstGeom prst="rect">
            <a:avLst/>
          </a:prstGeom>
          <a:solidFill>
            <a:schemeClr val="bg1"/>
          </a:solidFill>
        </p:spPr>
        <p:txBody>
          <a:bodyPr wrap="square" rtlCol="0">
            <a:spAutoFit/>
          </a:bodyPr>
          <a:lstStyle/>
          <a:p>
            <a:pPr>
              <a:spcAft>
                <a:spcPts val="600"/>
              </a:spcAft>
            </a:pPr>
            <a:br>
              <a:rPr lang="en-US" sz="1400" dirty="0"/>
            </a:br>
            <a:r>
              <a:rPr lang="en-US" dirty="0"/>
              <a:t>1a. </a:t>
            </a:r>
            <a:r>
              <a:rPr lang="en-US"/>
              <a:t>LOOKUP User-ID </a:t>
            </a:r>
            <a:r>
              <a:rPr lang="en-US" dirty="0"/>
              <a:t>in DB,</a:t>
            </a:r>
            <a:br>
              <a:rPr lang="en-US" dirty="0"/>
            </a:br>
            <a:r>
              <a:rPr lang="en-US" dirty="0"/>
              <a:t>      GET </a:t>
            </a:r>
            <a:r>
              <a:rPr lang="en-US"/>
              <a:t>user’s Salt-Hash</a:t>
            </a:r>
            <a:r>
              <a:rPr lang="en-US" dirty="0"/>
              <a:t>.</a:t>
            </a:r>
          </a:p>
          <a:p>
            <a:pPr>
              <a:spcAft>
                <a:spcPts val="600"/>
              </a:spcAft>
            </a:pPr>
            <a:r>
              <a:rPr lang="en-US" dirty="0"/>
              <a:t>1b</a:t>
            </a:r>
            <a:r>
              <a:rPr lang="en-US"/>
              <a:t>. One-way </a:t>
            </a:r>
            <a:r>
              <a:rPr lang="en-US" dirty="0"/>
              <a:t>Crypto Hash</a:t>
            </a:r>
            <a:br>
              <a:rPr lang="en-US" dirty="0"/>
            </a:br>
            <a:r>
              <a:rPr lang="en-US" dirty="0"/>
              <a:t>      of entered password.</a:t>
            </a:r>
          </a:p>
          <a:p>
            <a:pPr>
              <a:spcAft>
                <a:spcPts val="600"/>
              </a:spcAft>
            </a:pPr>
            <a:r>
              <a:rPr lang="en-US" dirty="0"/>
              <a:t>2. Hash the hashes</a:t>
            </a:r>
            <a:br>
              <a:rPr lang="en-US" dirty="0"/>
            </a:br>
            <a:r>
              <a:rPr lang="en-US" dirty="0"/>
              <a:t>    </a:t>
            </a:r>
            <a:r>
              <a:rPr lang="en-US" i="1" dirty="0"/>
              <a:t>n</a:t>
            </a:r>
            <a:r>
              <a:rPr lang="en-US" dirty="0"/>
              <a:t> thousand times</a:t>
            </a:r>
          </a:p>
          <a:p>
            <a:pPr>
              <a:spcAft>
                <a:spcPts val="600"/>
              </a:spcAft>
            </a:pPr>
            <a:r>
              <a:rPr lang="en-US" dirty="0"/>
              <a:t>3. COMPARE computed</a:t>
            </a:r>
            <a:br>
              <a:rPr lang="en-US" dirty="0"/>
            </a:br>
            <a:r>
              <a:rPr lang="en-US"/>
              <a:t>    Password-Salt-Hash </a:t>
            </a:r>
            <a:r>
              <a:rPr lang="en-US" dirty="0"/>
              <a:t>input to</a:t>
            </a:r>
            <a:br>
              <a:rPr lang="en-US" dirty="0"/>
            </a:br>
            <a:r>
              <a:rPr lang="en-US"/>
              <a:t>    Password-Salt-Hash </a:t>
            </a:r>
            <a:r>
              <a:rPr lang="en-US" dirty="0"/>
              <a:t>in DB.</a:t>
            </a:r>
          </a:p>
          <a:p>
            <a:pPr>
              <a:spcAft>
                <a:spcPts val="600"/>
              </a:spcAft>
            </a:pPr>
            <a:r>
              <a:rPr lang="en-US" dirty="0"/>
              <a:t>Attack on </a:t>
            </a:r>
            <a:r>
              <a:rPr lang="en-CA" dirty="0"/>
              <a:t>whole password space of 8 letters / numbers / punctuation </a:t>
            </a:r>
            <a:br>
              <a:rPr lang="en-CA" dirty="0"/>
            </a:br>
            <a:r>
              <a:rPr lang="en-CA" dirty="0"/>
              <a:t>OR 4 random </a:t>
            </a:r>
            <a:r>
              <a:rPr lang="en-CA" dirty="0" err="1">
                <a:hlinkClick r:id="rId3"/>
              </a:rPr>
              <a:t>Diceware</a:t>
            </a:r>
            <a:r>
              <a:rPr lang="en-CA" dirty="0"/>
              <a:t> words for a</a:t>
            </a:r>
            <a:br>
              <a:rPr lang="en-CA" dirty="0"/>
            </a:br>
            <a:r>
              <a:rPr lang="en-CA" dirty="0"/>
              <a:t>single salted 100K hashed password </a:t>
            </a:r>
            <a:br>
              <a:rPr lang="en-CA" dirty="0"/>
            </a:br>
            <a:r>
              <a:rPr lang="en-US" dirty="0"/>
              <a:t>by GPU @ 5M guesses/second</a:t>
            </a:r>
            <a:r>
              <a:rPr lang="en-CA" dirty="0"/>
              <a:t>:</a:t>
            </a:r>
            <a:br>
              <a:rPr lang="en-CA" dirty="0"/>
            </a:br>
            <a:r>
              <a:rPr lang="en-CA" b="1" dirty="0"/>
              <a:t>32,500 years </a:t>
            </a:r>
            <a:br>
              <a:rPr lang="en-CA" dirty="0"/>
            </a:br>
            <a:endParaRPr lang="en-CA" dirty="0"/>
          </a:p>
        </p:txBody>
      </p:sp>
      <p:pic>
        <p:nvPicPr>
          <p:cNvPr id="7170" name="Picture 2" descr="invoicebus_password_verification">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0"/>
            <a:ext cx="41433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954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9755" y="339502"/>
            <a:ext cx="8964488" cy="742950"/>
          </a:xfrm>
        </p:spPr>
        <p:txBody>
          <a:bodyPr>
            <a:noAutofit/>
          </a:bodyPr>
          <a:lstStyle/>
          <a:p>
            <a:r>
              <a:rPr lang="en-US" sz="4400" dirty="0"/>
              <a:t>Password Policies…that are wrong!	</a:t>
            </a:r>
          </a:p>
        </p:txBody>
      </p:sp>
      <p:sp>
        <p:nvSpPr>
          <p:cNvPr id="4" name="Content Placeholder 4"/>
          <p:cNvSpPr>
            <a:spLocks noGrp="1"/>
          </p:cNvSpPr>
          <p:nvPr>
            <p:ph idx="1"/>
          </p:nvPr>
        </p:nvSpPr>
        <p:spPr>
          <a:xfrm>
            <a:off x="539552" y="1082452"/>
            <a:ext cx="8514689" cy="3361506"/>
          </a:xfrm>
        </p:spPr>
        <p:txBody>
          <a:bodyPr>
            <a:normAutofit/>
          </a:bodyPr>
          <a:lstStyle/>
          <a:p>
            <a:pPr marL="0" indent="0">
              <a:buNone/>
            </a:pPr>
            <a:r>
              <a:rPr lang="en-US" altLang="en-US" sz="2800" b="1" dirty="0">
                <a:cs typeface="Arial" panose="020B0604020202020204" pitchFamily="34" charset="0"/>
              </a:rPr>
              <a:t>BAD Password rules:</a:t>
            </a:r>
          </a:p>
          <a:p>
            <a:pPr marL="73343" indent="0">
              <a:buSzPct val="90000"/>
              <a:buNone/>
            </a:pPr>
            <a:r>
              <a:rPr lang="en-US" altLang="en-US" sz="3200" dirty="0">
                <a:solidFill>
                  <a:schemeClr val="tx2"/>
                </a:solidFill>
                <a:cs typeface="Arial" panose="020B0604020202020204" pitchFamily="34" charset="0"/>
              </a:rPr>
              <a:t>Length 	</a:t>
            </a:r>
            <a:r>
              <a:rPr lang="en-US" altLang="en-US" sz="3200" dirty="0">
                <a:cs typeface="Arial" panose="020B0604020202020204" pitchFamily="34" charset="0"/>
              </a:rPr>
              <a:t>min – max </a:t>
            </a:r>
            <a:r>
              <a:rPr lang="en-US" altLang="en-US" sz="3200" dirty="0">
                <a:solidFill>
                  <a:schemeClr val="tx2"/>
                </a:solidFill>
                <a:cs typeface="Arial" panose="020B0604020202020204" pitchFamily="34" charset="0"/>
                <a:sym typeface="Wingdings" panose="05000000000000000000" pitchFamily="2" charset="2"/>
              </a:rPr>
              <a:t></a:t>
            </a:r>
            <a:r>
              <a:rPr lang="en-US" altLang="en-US" sz="3200" dirty="0">
                <a:solidFill>
                  <a:schemeClr val="tx2"/>
                </a:solidFill>
                <a:cs typeface="Arial" panose="020B0604020202020204" pitchFamily="34" charset="0"/>
              </a:rPr>
              <a:t> both </a:t>
            </a:r>
            <a:r>
              <a:rPr lang="en-US" altLang="en-US" sz="3200" i="1" dirty="0">
                <a:solidFill>
                  <a:schemeClr val="tx2"/>
                </a:solidFill>
                <a:cs typeface="Arial" panose="020B0604020202020204" pitchFamily="34" charset="0"/>
              </a:rPr>
              <a:t>too short</a:t>
            </a:r>
            <a:endParaRPr lang="en-US" altLang="en-US" sz="3200" dirty="0">
              <a:solidFill>
                <a:schemeClr val="tx2"/>
              </a:solidFill>
              <a:cs typeface="Arial" panose="020B0604020202020204" pitchFamily="34" charset="0"/>
            </a:endParaRPr>
          </a:p>
          <a:p>
            <a:pPr marL="73343" indent="0">
              <a:buSzPct val="90000"/>
              <a:buNone/>
            </a:pPr>
            <a:r>
              <a:rPr lang="en-US" altLang="en-US" sz="3200" dirty="0">
                <a:solidFill>
                  <a:schemeClr val="tx2"/>
                </a:solidFill>
                <a:cs typeface="Arial" panose="020B0604020202020204" pitchFamily="34" charset="0"/>
              </a:rPr>
              <a:t>Strength 	</a:t>
            </a:r>
            <a:r>
              <a:rPr lang="en-US" altLang="en-US" sz="3200" dirty="0" err="1">
                <a:cs typeface="Arial" panose="020B0604020202020204" pitchFamily="34" charset="0"/>
              </a:rPr>
              <a:t>alphA</a:t>
            </a:r>
            <a:r>
              <a:rPr lang="en-US" altLang="en-US" sz="3200" dirty="0">
                <a:cs typeface="Arial" panose="020B0604020202020204" pitchFamily="34" charset="0"/>
              </a:rPr>
              <a:t> + digits + 5?#80!$ (symbols</a:t>
            </a:r>
            <a:r>
              <a:rPr lang="en-US" altLang="en-US" sz="3200" i="1" dirty="0">
                <a:cs typeface="Arial" panose="020B0604020202020204" pitchFamily="34" charset="0"/>
              </a:rPr>
              <a:t>)</a:t>
            </a:r>
            <a:r>
              <a:rPr lang="en-US" altLang="en-US" sz="3200" dirty="0">
                <a:cs typeface="Arial" panose="020B0604020202020204" pitchFamily="34" charset="0"/>
              </a:rPr>
              <a:t> </a:t>
            </a:r>
            <a:br>
              <a:rPr lang="en-US" altLang="en-US" sz="3200" dirty="0">
                <a:cs typeface="Arial" panose="020B0604020202020204" pitchFamily="34" charset="0"/>
              </a:rPr>
            </a:br>
            <a:r>
              <a:rPr lang="en-US" altLang="en-US" sz="3200" dirty="0">
                <a:cs typeface="Arial" panose="020B0604020202020204" pitchFamily="34" charset="0"/>
              </a:rPr>
              <a:t> 		</a:t>
            </a:r>
            <a:r>
              <a:rPr lang="en-US" altLang="en-US" sz="3200" dirty="0">
                <a:cs typeface="Arial" panose="020B0604020202020204" pitchFamily="34" charset="0"/>
                <a:sym typeface="Wingdings" panose="05000000000000000000" pitchFamily="2" charset="2"/>
              </a:rPr>
              <a:t> </a:t>
            </a:r>
            <a:r>
              <a:rPr lang="en-US" altLang="en-US" sz="3200" dirty="0">
                <a:solidFill>
                  <a:schemeClr val="tx2"/>
                </a:solidFill>
                <a:cs typeface="Arial" panose="020B0604020202020204" pitchFamily="34" charset="0"/>
                <a:sym typeface="Wingdings" panose="05000000000000000000" pitchFamily="2" charset="2"/>
              </a:rPr>
              <a:t></a:t>
            </a:r>
            <a:r>
              <a:rPr lang="en-US" altLang="en-US" sz="3200" dirty="0">
                <a:solidFill>
                  <a:schemeClr val="tx2"/>
                </a:solidFill>
                <a:cs typeface="Arial" panose="020B0604020202020204" pitchFamily="34" charset="0"/>
              </a:rPr>
              <a:t> </a:t>
            </a:r>
            <a:r>
              <a:rPr lang="en-US" altLang="en-US" sz="3200" i="1" dirty="0">
                <a:solidFill>
                  <a:schemeClr val="tx2"/>
                </a:solidFill>
                <a:cs typeface="Arial" panose="020B0604020202020204" pitchFamily="34" charset="0"/>
              </a:rPr>
              <a:t>too cryptic</a:t>
            </a:r>
            <a:endParaRPr lang="en-US" altLang="en-US" sz="3200" dirty="0">
              <a:solidFill>
                <a:schemeClr val="tx2"/>
              </a:solidFill>
              <a:cs typeface="Arial" panose="020B0604020202020204" pitchFamily="34" charset="0"/>
            </a:endParaRPr>
          </a:p>
          <a:p>
            <a:pPr marL="73343" indent="0">
              <a:buSzPct val="90000"/>
              <a:buNone/>
            </a:pPr>
            <a:r>
              <a:rPr lang="en-US" altLang="en-US" sz="3200" dirty="0">
                <a:solidFill>
                  <a:schemeClr val="tx2"/>
                </a:solidFill>
                <a:cs typeface="Arial" panose="020B0604020202020204" pitchFamily="34" charset="0"/>
              </a:rPr>
              <a:t>Not in Dictionary </a:t>
            </a:r>
            <a:r>
              <a:rPr lang="en-US" altLang="en-US" sz="3200" dirty="0">
                <a:solidFill>
                  <a:schemeClr val="tx2"/>
                </a:solidFill>
                <a:cs typeface="Arial" panose="020B0604020202020204" pitchFamily="34" charset="0"/>
                <a:sym typeface="Wingdings" panose="05000000000000000000" pitchFamily="2" charset="2"/>
              </a:rPr>
              <a:t></a:t>
            </a:r>
            <a:r>
              <a:rPr lang="en-US" altLang="en-US" sz="3200" dirty="0">
                <a:solidFill>
                  <a:schemeClr val="tx2"/>
                </a:solidFill>
                <a:cs typeface="Arial" panose="020B0604020202020204" pitchFamily="34" charset="0"/>
              </a:rPr>
              <a:t> </a:t>
            </a:r>
            <a:r>
              <a:rPr lang="en-US" altLang="en-US" sz="3200" i="1" dirty="0">
                <a:solidFill>
                  <a:schemeClr val="tx2"/>
                </a:solidFill>
                <a:cs typeface="Arial" panose="020B0604020202020204" pitchFamily="34" charset="0"/>
              </a:rPr>
              <a:t>too !@#$%&amp; cryptic</a:t>
            </a:r>
            <a:endParaRPr lang="en-US" altLang="en-US" sz="3200" dirty="0">
              <a:solidFill>
                <a:schemeClr val="tx2"/>
              </a:solidFill>
              <a:cs typeface="Arial" panose="020B0604020202020204" pitchFamily="34" charset="0"/>
            </a:endParaRPr>
          </a:p>
          <a:p>
            <a:pPr marL="73343" indent="0">
              <a:buSzPct val="90000"/>
              <a:buNone/>
            </a:pPr>
            <a:r>
              <a:rPr lang="en-US" altLang="en-US" sz="3200" dirty="0">
                <a:solidFill>
                  <a:schemeClr val="tx2"/>
                </a:solidFill>
                <a:cs typeface="Arial" panose="020B0604020202020204" pitchFamily="34" charset="0"/>
              </a:rPr>
              <a:t>Expiry 	</a:t>
            </a:r>
            <a:r>
              <a:rPr lang="en-US" altLang="en-US" sz="3200" dirty="0">
                <a:cs typeface="Arial" panose="020B0604020202020204" pitchFamily="34" charset="0"/>
              </a:rPr>
              <a:t>periodic change </a:t>
            </a:r>
            <a:r>
              <a:rPr lang="en-US" altLang="en-US" sz="3200" dirty="0">
                <a:solidFill>
                  <a:schemeClr val="tx2"/>
                </a:solidFill>
                <a:cs typeface="Arial" panose="020B0604020202020204" pitchFamily="34" charset="0"/>
                <a:sym typeface="Wingdings" panose="05000000000000000000" pitchFamily="2" charset="2"/>
              </a:rPr>
              <a:t></a:t>
            </a:r>
            <a:r>
              <a:rPr lang="en-US" altLang="en-US" sz="3200" dirty="0">
                <a:solidFill>
                  <a:schemeClr val="tx2"/>
                </a:solidFill>
                <a:cs typeface="Arial" panose="020B0604020202020204" pitchFamily="34" charset="0"/>
              </a:rPr>
              <a:t> </a:t>
            </a:r>
            <a:r>
              <a:rPr lang="en-US" altLang="en-US" sz="3200" i="1" dirty="0">
                <a:solidFill>
                  <a:schemeClr val="tx2"/>
                </a:solidFill>
                <a:cs typeface="Arial" panose="020B0604020202020204" pitchFamily="34" charset="0"/>
              </a:rPr>
              <a:t>too often</a:t>
            </a:r>
            <a:endParaRPr lang="en-US" altLang="en-US" sz="3200" dirty="0">
              <a:solidFill>
                <a:schemeClr val="tx2"/>
              </a:solidFill>
              <a:cs typeface="Arial" panose="020B0604020202020204" pitchFamily="34" charset="0"/>
            </a:endParaRPr>
          </a:p>
        </p:txBody>
      </p:sp>
    </p:spTree>
    <p:extLst>
      <p:ext uri="{BB962C8B-B14F-4D97-AF65-F5344CB8AC3E}">
        <p14:creationId xmlns:p14="http://schemas.microsoft.com/office/powerpoint/2010/main" val="2183017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81C279-9655-4B89-8DE9-D925B7BDF132}"/>
              </a:ext>
            </a:extLst>
          </p:cNvPr>
          <p:cNvSpPr>
            <a:spLocks noGrp="1"/>
          </p:cNvSpPr>
          <p:nvPr>
            <p:ph idx="1"/>
          </p:nvPr>
        </p:nvSpPr>
        <p:spPr>
          <a:xfrm>
            <a:off x="395536" y="1200150"/>
            <a:ext cx="3744416" cy="3657600"/>
          </a:xfrm>
        </p:spPr>
        <p:txBody>
          <a:bodyPr/>
          <a:lstStyle/>
          <a:p>
            <a:r>
              <a:rPr lang="en-CA" b="1" dirty="0"/>
              <a:t>13qeadzc@$WRSFXV </a:t>
            </a:r>
            <a:r>
              <a:rPr lang="en-CA" dirty="0"/>
              <a:t>looks long and strong</a:t>
            </a:r>
          </a:p>
          <a:p>
            <a:r>
              <a:rPr lang="en-CA" dirty="0"/>
              <a:t>Is easy to remember</a:t>
            </a:r>
          </a:p>
          <a:p>
            <a:r>
              <a:rPr lang="en-CA" dirty="0"/>
              <a:t>Keyboard walk algorithm will find the pattern</a:t>
            </a:r>
          </a:p>
          <a:p>
            <a:r>
              <a:rPr lang="en-CA" dirty="0"/>
              <a:t>If it is easy to remember, it is easy to crack</a:t>
            </a:r>
          </a:p>
        </p:txBody>
      </p:sp>
      <p:grpSp>
        <p:nvGrpSpPr>
          <p:cNvPr id="4" name="Group 3">
            <a:extLst>
              <a:ext uri="{FF2B5EF4-FFF2-40B4-BE49-F238E27FC236}">
                <a16:creationId xmlns:a16="http://schemas.microsoft.com/office/drawing/2014/main" id="{2DDA86B2-903E-40BC-8EF7-5C7D6DD892B4}"/>
              </a:ext>
            </a:extLst>
          </p:cNvPr>
          <p:cNvGrpSpPr/>
          <p:nvPr/>
        </p:nvGrpSpPr>
        <p:grpSpPr>
          <a:xfrm>
            <a:off x="4283968" y="1238439"/>
            <a:ext cx="4248472" cy="3421543"/>
            <a:chOff x="1457908" y="2056922"/>
            <a:chExt cx="3042084" cy="2666621"/>
          </a:xfrm>
        </p:grpSpPr>
        <p:pic>
          <p:nvPicPr>
            <p:cNvPr id="5" name="Picture 4">
              <a:extLst>
                <a:ext uri="{FF2B5EF4-FFF2-40B4-BE49-F238E27FC236}">
                  <a16:creationId xmlns:a16="http://schemas.microsoft.com/office/drawing/2014/main" id="{2504AAC2-880D-4350-A600-F111FE32C33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457908" y="2056922"/>
              <a:ext cx="3042084" cy="2666621"/>
            </a:xfrm>
            <a:prstGeom prst="rect">
              <a:avLst/>
            </a:prstGeom>
          </p:spPr>
        </p:pic>
        <p:cxnSp>
          <p:nvCxnSpPr>
            <p:cNvPr id="6" name="Straight Arrow Connector 5">
              <a:extLst>
                <a:ext uri="{FF2B5EF4-FFF2-40B4-BE49-F238E27FC236}">
                  <a16:creationId xmlns:a16="http://schemas.microsoft.com/office/drawing/2014/main" id="{7C23C3BC-0127-4038-B7E3-7C86C6C3F971}"/>
                </a:ext>
              </a:extLst>
            </p:cNvPr>
            <p:cNvCxnSpPr>
              <a:cxnSpLocks/>
            </p:cNvCxnSpPr>
            <p:nvPr/>
          </p:nvCxnSpPr>
          <p:spPr>
            <a:xfrm>
              <a:off x="2205615" y="2759626"/>
              <a:ext cx="710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3F3C77B-9114-4E7A-89B3-1DA7E98C59BD}"/>
                </a:ext>
              </a:extLst>
            </p:cNvPr>
            <p:cNvCxnSpPr>
              <a:cxnSpLocks/>
            </p:cNvCxnSpPr>
            <p:nvPr/>
          </p:nvCxnSpPr>
          <p:spPr>
            <a:xfrm flipH="1">
              <a:off x="2267744" y="2828125"/>
              <a:ext cx="648072" cy="175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2659936-F61D-45CC-9253-46B49A664560}"/>
                </a:ext>
              </a:extLst>
            </p:cNvPr>
            <p:cNvCxnSpPr/>
            <p:nvPr/>
          </p:nvCxnSpPr>
          <p:spPr>
            <a:xfrm>
              <a:off x="2336128" y="3104013"/>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CC98188-76A8-4680-972F-B304C01DD8C9}"/>
                </a:ext>
              </a:extLst>
            </p:cNvPr>
            <p:cNvCxnSpPr>
              <a:cxnSpLocks/>
            </p:cNvCxnSpPr>
            <p:nvPr/>
          </p:nvCxnSpPr>
          <p:spPr>
            <a:xfrm flipH="1">
              <a:off x="2375176" y="3212360"/>
              <a:ext cx="717605" cy="227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1E19586-2BF7-4BDF-AF3C-1BE039AB2155}"/>
                </a:ext>
              </a:extLst>
            </p:cNvPr>
            <p:cNvCxnSpPr>
              <a:cxnSpLocks/>
            </p:cNvCxnSpPr>
            <p:nvPr/>
          </p:nvCxnSpPr>
          <p:spPr>
            <a:xfrm>
              <a:off x="2408705" y="3543646"/>
              <a:ext cx="684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D19CA82-F1D3-4F26-9E05-294AEAC40A79}"/>
                </a:ext>
              </a:extLst>
            </p:cNvPr>
            <p:cNvCxnSpPr>
              <a:cxnSpLocks/>
            </p:cNvCxnSpPr>
            <p:nvPr/>
          </p:nvCxnSpPr>
          <p:spPr>
            <a:xfrm flipH="1">
              <a:off x="2591780" y="3651993"/>
              <a:ext cx="576064" cy="227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AB4542C-99E3-498E-88B4-8F4390587B55}"/>
                </a:ext>
              </a:extLst>
            </p:cNvPr>
            <p:cNvCxnSpPr>
              <a:cxnSpLocks/>
            </p:cNvCxnSpPr>
            <p:nvPr/>
          </p:nvCxnSpPr>
          <p:spPr>
            <a:xfrm>
              <a:off x="2667563" y="3960374"/>
              <a:ext cx="6840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7" name="Title 1">
            <a:extLst>
              <a:ext uri="{FF2B5EF4-FFF2-40B4-BE49-F238E27FC236}">
                <a16:creationId xmlns:a16="http://schemas.microsoft.com/office/drawing/2014/main" id="{919E9488-941F-43E9-98BF-CF243CAC55ED}"/>
              </a:ext>
            </a:extLst>
          </p:cNvPr>
          <p:cNvSpPr txBox="1">
            <a:spLocks/>
          </p:cNvSpPr>
          <p:nvPr/>
        </p:nvSpPr>
        <p:spPr>
          <a:xfrm>
            <a:off x="467544" y="267494"/>
            <a:ext cx="8229600" cy="7429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b="0" kern="1200" spc="-100" baseline="0">
                <a:solidFill>
                  <a:schemeClr val="tx2"/>
                </a:solidFill>
                <a:latin typeface="Franklin Gothic Demi" pitchFamily="34" charset="0"/>
                <a:ea typeface="+mj-ea"/>
                <a:cs typeface="+mj-cs"/>
              </a:defRPr>
            </a:lvl1pPr>
          </a:lstStyle>
          <a:p>
            <a:pPr algn="ctr"/>
            <a:r>
              <a:rPr lang="en-CA" dirty="0"/>
              <a:t>Long and Strong</a:t>
            </a:r>
          </a:p>
        </p:txBody>
      </p:sp>
      <p:sp>
        <p:nvSpPr>
          <p:cNvPr id="2" name="Title 2">
            <a:extLst>
              <a:ext uri="{FF2B5EF4-FFF2-40B4-BE49-F238E27FC236}">
                <a16:creationId xmlns:a16="http://schemas.microsoft.com/office/drawing/2014/main" id="{31E21DA3-F9C4-4C36-8D66-0855457891E0}"/>
              </a:ext>
            </a:extLst>
          </p:cNvPr>
          <p:cNvSpPr>
            <a:spLocks noGrp="1"/>
          </p:cNvSpPr>
          <p:nvPr>
            <p:ph type="title"/>
          </p:nvPr>
        </p:nvSpPr>
        <p:spPr>
          <a:xfrm>
            <a:off x="457200" y="267494"/>
            <a:ext cx="8229600" cy="742950"/>
          </a:xfrm>
          <a:solidFill>
            <a:schemeClr val="bg1"/>
          </a:solidFill>
          <a:ln w="25400">
            <a:solidFill>
              <a:schemeClr val="accent1"/>
            </a:solidFill>
          </a:ln>
        </p:spPr>
        <p:txBody>
          <a:bodyPr/>
          <a:lstStyle/>
          <a:p>
            <a:pPr algn="ctr"/>
            <a:r>
              <a:rPr lang="en-CA" dirty="0"/>
              <a:t>Long, Strong, and INSECURE</a:t>
            </a:r>
          </a:p>
        </p:txBody>
      </p:sp>
    </p:spTree>
    <p:extLst>
      <p:ext uri="{BB962C8B-B14F-4D97-AF65-F5344CB8AC3E}">
        <p14:creationId xmlns:p14="http://schemas.microsoft.com/office/powerpoint/2010/main" val="414502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par>
                          <p:cTn id="24" fill="hold">
                            <p:stCondLst>
                              <p:cond delay="500"/>
                            </p:stCondLst>
                            <p:childTnLst>
                              <p:par>
                                <p:cTn id="25" presetID="10" presetClass="entr" presetSubtype="0" fill="hold" grpId="0" nodeType="afterEffect">
                                  <p:stCondLst>
                                    <p:cond delay="50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par>
                          <p:cTn id="28" fill="hold">
                            <p:stCondLst>
                              <p:cond delay="1500"/>
                            </p:stCondLst>
                            <p:childTnLst>
                              <p:par>
                                <p:cTn id="29" presetID="10" presetClass="exit" presetSubtype="0" fill="hold" grpId="1" nodeType="afterEffect">
                                  <p:stCondLst>
                                    <p:cond delay="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childTnLst>
                          </p:cTn>
                        </p:par>
                        <p:par>
                          <p:cTn id="32" fill="hold">
                            <p:stCondLst>
                              <p:cond delay="2000"/>
                            </p:stCondLst>
                            <p:childTnLst>
                              <p:par>
                                <p:cTn id="33" presetID="10" presetClass="entr" presetSubtype="0" fill="hold" grpId="1" nodeType="afterEffect">
                                  <p:stCondLst>
                                    <p:cond delay="25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7" grpId="0"/>
      <p:bldP spid="17" grpId="1"/>
      <p:bldP spid="2"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dirty="0"/>
              <a:t>Password Defense</a:t>
            </a:r>
            <a:endParaRPr lang="en-CA" dirty="0"/>
          </a:p>
        </p:txBody>
      </p:sp>
      <p:sp>
        <p:nvSpPr>
          <p:cNvPr id="3" name="Content Placeholder 2"/>
          <p:cNvSpPr>
            <a:spLocks noGrp="1"/>
          </p:cNvSpPr>
          <p:nvPr>
            <p:ph idx="1"/>
          </p:nvPr>
        </p:nvSpPr>
        <p:spPr>
          <a:xfrm>
            <a:off x="251520" y="1059582"/>
            <a:ext cx="8568952" cy="3657600"/>
          </a:xfrm>
        </p:spPr>
        <p:txBody>
          <a:bodyPr>
            <a:normAutofit/>
          </a:bodyPr>
          <a:lstStyle/>
          <a:p>
            <a:r>
              <a:rPr lang="en-US" b="1" dirty="0"/>
              <a:t>long Length beats cryptic Strength</a:t>
            </a:r>
          </a:p>
          <a:p>
            <a:pPr lvl="1"/>
            <a:r>
              <a:rPr lang="en-CA" strike="sngStrike" dirty="0"/>
              <a:t>Password</a:t>
            </a:r>
            <a:r>
              <a:rPr lang="en-CA" dirty="0"/>
              <a:t> </a:t>
            </a:r>
            <a:r>
              <a:rPr lang="en-CA" dirty="0">
                <a:sym typeface="Wingdings" panose="05000000000000000000" pitchFamily="2" charset="2"/>
              </a:rPr>
              <a:t></a:t>
            </a:r>
            <a:r>
              <a:rPr lang="en-CA" dirty="0"/>
              <a:t> </a:t>
            </a:r>
            <a:r>
              <a:rPr lang="en-CA" dirty="0" err="1"/>
              <a:t>PassPhrase</a:t>
            </a:r>
            <a:endParaRPr lang="en-CA" dirty="0"/>
          </a:p>
          <a:p>
            <a:r>
              <a:rPr lang="en-CA" sz="1800" dirty="0"/>
              <a:t>Try:  </a:t>
            </a:r>
            <a:r>
              <a:rPr lang="en-CA" sz="1800" b="1" dirty="0"/>
              <a:t>P@$5w0rd  1qaz2wsx3edc  "strong because it is long"</a:t>
            </a:r>
          </a:p>
          <a:p>
            <a:r>
              <a:rPr lang="en-US" dirty="0"/>
              <a:t>Check if previously breached / leaked / hacked</a:t>
            </a:r>
            <a:endParaRPr lang="en-US" b="1" dirty="0"/>
          </a:p>
          <a:p>
            <a:pPr lvl="1"/>
            <a:r>
              <a:rPr lang="en-CA" sz="1800" dirty="0">
                <a:hlinkClick r:id="rId3">
                  <a:extLst>
                    <a:ext uri="{A12FA001-AC4F-418D-AE19-62706E023703}">
                      <ahyp:hlinkClr xmlns:ahyp="http://schemas.microsoft.com/office/drawing/2018/hyperlinkcolor" val="tx"/>
                    </a:ext>
                  </a:extLst>
                </a:hlinkClick>
              </a:rPr>
              <a:t>https://www.passwordping.com</a:t>
            </a:r>
            <a:r>
              <a:rPr lang="en-CA" sz="1800">
                <a:hlinkClick r:id="rId3">
                  <a:extLst>
                    <a:ext uri="{A12FA001-AC4F-418D-AE19-62706E023703}">
                      <ahyp:hlinkClr xmlns:ahyp="http://schemas.microsoft.com/office/drawing/2018/hyperlinkcolor" val="tx"/>
                    </a:ext>
                  </a:extLst>
                </a:hlinkClick>
              </a:rPr>
              <a:t>/docs-password-strength-meter-example</a:t>
            </a:r>
            <a:r>
              <a:rPr lang="en-CA" sz="1800" dirty="0">
                <a:hlinkClick r:id="rId3">
                  <a:extLst>
                    <a:ext uri="{A12FA001-AC4F-418D-AE19-62706E023703}">
                      <ahyp:hlinkClr xmlns:ahyp="http://schemas.microsoft.com/office/drawing/2018/hyperlinkcolor" val="tx"/>
                    </a:ext>
                  </a:extLst>
                </a:hlinkClick>
              </a:rPr>
              <a:t>/</a:t>
            </a:r>
            <a:endParaRPr lang="en-CA" sz="1800" dirty="0"/>
          </a:p>
          <a:p>
            <a:pPr lvl="1"/>
            <a:r>
              <a:rPr lang="en-CA" sz="1800" dirty="0">
                <a:hlinkClick r:id="rId4"/>
              </a:rPr>
              <a:t>https://haveibeenpwned.com/Passwords</a:t>
            </a:r>
            <a:r>
              <a:rPr lang="en-CA" sz="1800" dirty="0"/>
              <a:t> </a:t>
            </a:r>
          </a:p>
          <a:p>
            <a:r>
              <a:rPr lang="en-CA" dirty="0"/>
              <a:t>Password effectiveness checker</a:t>
            </a:r>
          </a:p>
          <a:p>
            <a:pPr lvl="1"/>
            <a:r>
              <a:rPr lang="en-CA" sz="1800" dirty="0">
                <a:hlinkClick r:id="rId5">
                  <a:extLst>
                    <a:ext uri="{A12FA001-AC4F-418D-AE19-62706E023703}">
                      <ahyp:hlinkClr xmlns:ahyp="http://schemas.microsoft.com/office/drawing/2018/hyperlinkcolor" val="tx"/>
                    </a:ext>
                  </a:extLst>
                </a:hlinkClick>
              </a:rPr>
              <a:t>https://lastpass.com/howsecure.php</a:t>
            </a:r>
            <a:r>
              <a:rPr lang="en-CA" sz="1800" dirty="0"/>
              <a:t> </a:t>
            </a:r>
          </a:p>
        </p:txBody>
      </p:sp>
    </p:spTree>
    <p:extLst>
      <p:ext uri="{BB962C8B-B14F-4D97-AF65-F5344CB8AC3E}">
        <p14:creationId xmlns:p14="http://schemas.microsoft.com/office/powerpoint/2010/main" val="3359842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dirty="0"/>
              <a:t>Password Defense</a:t>
            </a:r>
            <a:endParaRPr lang="en-CA" dirty="0"/>
          </a:p>
        </p:txBody>
      </p:sp>
      <p:sp>
        <p:nvSpPr>
          <p:cNvPr id="3" name="Content Placeholder 2"/>
          <p:cNvSpPr>
            <a:spLocks noGrp="1"/>
          </p:cNvSpPr>
          <p:nvPr>
            <p:ph idx="1"/>
          </p:nvPr>
        </p:nvSpPr>
        <p:spPr>
          <a:xfrm>
            <a:off x="251520" y="987574"/>
            <a:ext cx="8820472" cy="3928838"/>
          </a:xfrm>
        </p:spPr>
        <p:txBody>
          <a:bodyPr>
            <a:normAutofit fontScale="92500"/>
          </a:bodyPr>
          <a:lstStyle/>
          <a:p>
            <a:r>
              <a:rPr lang="en-CA" dirty="0"/>
              <a:t>Password </a:t>
            </a:r>
            <a:r>
              <a:rPr lang="en-CA" dirty="0">
                <a:hlinkClick r:id="rId3"/>
              </a:rPr>
              <a:t>Managers</a:t>
            </a:r>
            <a:r>
              <a:rPr lang="en-CA" dirty="0"/>
              <a:t>: e.g. </a:t>
            </a:r>
            <a:r>
              <a:rPr lang="en-CA" dirty="0">
                <a:hlinkClick r:id="rId4"/>
              </a:rPr>
              <a:t>1Password</a:t>
            </a:r>
            <a:r>
              <a:rPr lang="en-CA" dirty="0"/>
              <a:t> (CDN), </a:t>
            </a:r>
            <a:r>
              <a:rPr lang="en-CA" dirty="0" err="1"/>
              <a:t>BitWarden</a:t>
            </a:r>
            <a:r>
              <a:rPr lang="en-CA" dirty="0"/>
              <a:t> (OS)</a:t>
            </a:r>
          </a:p>
          <a:p>
            <a:pPr lvl="1"/>
            <a:r>
              <a:rPr lang="en-CA" b="1" dirty="0"/>
              <a:t>unique, long, strong</a:t>
            </a:r>
            <a:r>
              <a:rPr lang="en-CA" dirty="0"/>
              <a:t>, </a:t>
            </a:r>
            <a:r>
              <a:rPr lang="en-CA" b="1" dirty="0"/>
              <a:t>random char </a:t>
            </a:r>
            <a:r>
              <a:rPr lang="en-CA" dirty="0"/>
              <a:t>passwords, per account.</a:t>
            </a:r>
          </a:p>
          <a:p>
            <a:pPr lvl="1"/>
            <a:r>
              <a:rPr lang="en-CA" i="1" dirty="0"/>
              <a:t>Must</a:t>
            </a:r>
            <a:r>
              <a:rPr lang="en-CA" dirty="0"/>
              <a:t> remember one </a:t>
            </a:r>
            <a:r>
              <a:rPr lang="en-CA"/>
              <a:t>long pass-phrase</a:t>
            </a:r>
            <a:r>
              <a:rPr lang="en-CA" dirty="0"/>
              <a:t>.</a:t>
            </a:r>
          </a:p>
          <a:p>
            <a:r>
              <a:rPr lang="en-CA" dirty="0" err="1">
                <a:hlinkClick r:id="rId5"/>
              </a:rPr>
              <a:t>Diceware</a:t>
            </a:r>
            <a:r>
              <a:rPr lang="en-CA" dirty="0"/>
              <a:t> </a:t>
            </a:r>
            <a:r>
              <a:rPr lang="en-CA" dirty="0">
                <a:hlinkClick r:id="rId6"/>
              </a:rPr>
              <a:t>PassPhrase</a:t>
            </a:r>
            <a:r>
              <a:rPr lang="en-CA" dirty="0"/>
              <a:t>: long memorable password of random words</a:t>
            </a:r>
          </a:p>
          <a:p>
            <a:pPr lvl="1"/>
            <a:r>
              <a:rPr lang="en-CA" dirty="0"/>
              <a:t>Generate a 5 digit </a:t>
            </a:r>
            <a:r>
              <a:rPr lang="en-CA" dirty="0">
                <a:hlinkClick r:id="rId7"/>
              </a:rPr>
              <a:t>random</a:t>
            </a:r>
            <a:r>
              <a:rPr lang="en-CA" dirty="0"/>
              <a:t> number using dice. </a:t>
            </a:r>
            <a:r>
              <a:rPr lang="en-US" dirty="0"/>
              <a:t>Look up the </a:t>
            </a:r>
            <a:r>
              <a:rPr lang="en-CA" dirty="0"/>
              <a:t>word on the </a:t>
            </a:r>
            <a:r>
              <a:rPr lang="en-CA" dirty="0">
                <a:hlinkClick r:id="rId8"/>
              </a:rPr>
              <a:t>list</a:t>
            </a:r>
            <a:r>
              <a:rPr lang="en-CA" dirty="0"/>
              <a:t>. Do it six times. Good for password managers and security questions.</a:t>
            </a:r>
          </a:p>
          <a:p>
            <a:pPr lvl="0"/>
            <a:r>
              <a:rPr lang="en-CA" dirty="0"/>
              <a:t>I have a User ID and Password! Third party authentication</a:t>
            </a:r>
          </a:p>
          <a:p>
            <a:pPr lvl="1"/>
            <a:r>
              <a:rPr lang="en-CA" dirty="0"/>
              <a:t>Not recommended: use your Google / Facebook account. Now Google and FB know another site you use. That site will ask for access to your Google or FB account info. Read the authorization permissions requested!</a:t>
            </a:r>
          </a:p>
          <a:p>
            <a:pPr lvl="1"/>
            <a:r>
              <a:rPr lang="en-CA" dirty="0"/>
              <a:t>3</a:t>
            </a:r>
            <a:r>
              <a:rPr lang="en-CA" baseline="30000" dirty="0"/>
              <a:t>rd</a:t>
            </a:r>
            <a:r>
              <a:rPr lang="en-CA" dirty="0"/>
              <a:t> party should use OpenID Connect or </a:t>
            </a:r>
            <a:r>
              <a:rPr lang="en-CA" dirty="0" err="1"/>
              <a:t>SecureKey</a:t>
            </a:r>
            <a:r>
              <a:rPr lang="en-CA" dirty="0"/>
              <a:t>, not OAuth 2.0 </a:t>
            </a:r>
            <a:endParaRPr lang="en-CA" sz="3600" dirty="0"/>
          </a:p>
        </p:txBody>
      </p:sp>
    </p:spTree>
    <p:extLst>
      <p:ext uri="{BB962C8B-B14F-4D97-AF65-F5344CB8AC3E}">
        <p14:creationId xmlns:p14="http://schemas.microsoft.com/office/powerpoint/2010/main" val="3699559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3AC31B-6FB7-467D-9AC7-300F97128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2312" y="3253019"/>
            <a:ext cx="1524000" cy="1524000"/>
          </a:xfrm>
          <a:prstGeom prst="rect">
            <a:avLst/>
          </a:prstGeom>
        </p:spPr>
      </p:pic>
      <p:sp>
        <p:nvSpPr>
          <p:cNvPr id="4" name="Title 3"/>
          <p:cNvSpPr>
            <a:spLocks noGrp="1"/>
          </p:cNvSpPr>
          <p:nvPr>
            <p:ph type="title"/>
          </p:nvPr>
        </p:nvSpPr>
        <p:spPr>
          <a:xfrm>
            <a:off x="179512" y="366481"/>
            <a:ext cx="8229600" cy="742950"/>
          </a:xfrm>
        </p:spPr>
        <p:txBody>
          <a:bodyPr>
            <a:normAutofit/>
          </a:bodyPr>
          <a:lstStyle/>
          <a:p>
            <a:r>
              <a:rPr lang="en-US" altLang="en-US" sz="3600" b="1" dirty="0">
                <a:latin typeface="Arial" panose="020B0604020202020204" pitchFamily="34" charset="0"/>
                <a:cs typeface="Arial" panose="020B0604020202020204" pitchFamily="34" charset="0"/>
              </a:rPr>
              <a:t>Two Factor Authentication – 2FA</a:t>
            </a:r>
            <a:endParaRPr lang="en-CA" sz="3600" dirty="0"/>
          </a:p>
        </p:txBody>
      </p:sp>
      <p:sp>
        <p:nvSpPr>
          <p:cNvPr id="5" name="Content Placeholder 4"/>
          <p:cNvSpPr>
            <a:spLocks noGrp="1"/>
          </p:cNvSpPr>
          <p:nvPr>
            <p:ph idx="1"/>
          </p:nvPr>
        </p:nvSpPr>
        <p:spPr>
          <a:xfrm>
            <a:off x="323528" y="1200150"/>
            <a:ext cx="8496944" cy="777534"/>
          </a:xfrm>
        </p:spPr>
        <p:txBody>
          <a:bodyPr>
            <a:normAutofit lnSpcReduction="10000"/>
          </a:bodyPr>
          <a:lstStyle/>
          <a:p>
            <a:r>
              <a:rPr lang="en-CA" dirty="0">
                <a:hlinkClick r:id="rId4"/>
              </a:rPr>
              <a:t>Many organizations</a:t>
            </a:r>
            <a:r>
              <a:rPr lang="en-CA" dirty="0"/>
              <a:t> use two factor authentication </a:t>
            </a:r>
            <a:r>
              <a:rPr lang="en-CA" dirty="0">
                <a:solidFill>
                  <a:schemeClr val="tx2"/>
                </a:solidFill>
              </a:rPr>
              <a:t>to verify password sign on and guard against phishing &amp; cracking:</a:t>
            </a:r>
          </a:p>
          <a:p>
            <a:endParaRPr lang="en-CA" dirty="0"/>
          </a:p>
        </p:txBody>
      </p:sp>
      <p:sp>
        <p:nvSpPr>
          <p:cNvPr id="6" name="Content Placeholder 4"/>
          <p:cNvSpPr txBox="1">
            <a:spLocks/>
          </p:cNvSpPr>
          <p:nvPr/>
        </p:nvSpPr>
        <p:spPr>
          <a:xfrm>
            <a:off x="323528" y="1977684"/>
            <a:ext cx="4104456" cy="1746194"/>
          </a:xfrm>
          <a:prstGeom prst="rect">
            <a:avLst/>
          </a:prstGeom>
        </p:spPr>
        <p:txBody>
          <a:bodyPr vert="horz" lIns="68580" tIns="34290" rIns="68580" bIns="3429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42900" indent="-342900">
              <a:buFont typeface="+mj-lt"/>
              <a:buAutoNum type="arabicPeriod"/>
            </a:pPr>
            <a:r>
              <a:rPr lang="en-CA" sz="2000" dirty="0">
                <a:solidFill>
                  <a:schemeClr val="tx2"/>
                </a:solidFill>
              </a:rPr>
              <a:t>Something I </a:t>
            </a:r>
            <a:r>
              <a:rPr lang="en-CA" sz="2000" b="1" dirty="0">
                <a:solidFill>
                  <a:schemeClr val="tx2"/>
                </a:solidFill>
              </a:rPr>
              <a:t>know</a:t>
            </a:r>
            <a:br>
              <a:rPr lang="en-CA" sz="2000" dirty="0"/>
            </a:br>
            <a:r>
              <a:rPr lang="en-CA" sz="2000" dirty="0"/>
              <a:t>(user ID &amp; password, PIN)</a:t>
            </a:r>
          </a:p>
          <a:p>
            <a:pPr marL="342900" indent="-342900">
              <a:buFont typeface="+mj-lt"/>
              <a:buAutoNum type="arabicPeriod"/>
            </a:pPr>
            <a:r>
              <a:rPr lang="en-CA" sz="2000" dirty="0">
                <a:solidFill>
                  <a:schemeClr val="tx2"/>
                </a:solidFill>
              </a:rPr>
              <a:t>Something I </a:t>
            </a:r>
            <a:r>
              <a:rPr lang="en-CA" sz="2000" b="1" dirty="0">
                <a:solidFill>
                  <a:schemeClr val="tx2"/>
                </a:solidFill>
              </a:rPr>
              <a:t>have</a:t>
            </a:r>
            <a:br>
              <a:rPr lang="en-CA" sz="2000" dirty="0"/>
            </a:br>
            <a:r>
              <a:rPr lang="es-ES" sz="2000" b="1" dirty="0">
                <a:sym typeface="Wingdings" panose="05000000000000000000" pitchFamily="2" charset="2"/>
              </a:rPr>
              <a:t>FIDO2 Universal 2nd Factor (U2F), </a:t>
            </a:r>
            <a:r>
              <a:rPr lang="en-CA" sz="2000" dirty="0"/>
              <a:t>phone, bank / credit / access card, dongle)</a:t>
            </a:r>
          </a:p>
        </p:txBody>
      </p:sp>
      <p:grpSp>
        <p:nvGrpSpPr>
          <p:cNvPr id="7" name="Group 6">
            <a:extLst>
              <a:ext uri="{FF2B5EF4-FFF2-40B4-BE49-F238E27FC236}">
                <a16:creationId xmlns:a16="http://schemas.microsoft.com/office/drawing/2014/main" id="{43013DCC-C8F3-422A-BFBC-CA7B74CE284C}"/>
              </a:ext>
            </a:extLst>
          </p:cNvPr>
          <p:cNvGrpSpPr/>
          <p:nvPr/>
        </p:nvGrpSpPr>
        <p:grpSpPr>
          <a:xfrm>
            <a:off x="5536979" y="2068403"/>
            <a:ext cx="3211485" cy="2795057"/>
            <a:chOff x="5197627" y="2068403"/>
            <a:chExt cx="3211485" cy="2795057"/>
          </a:xfrm>
        </p:grpSpPr>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7627" y="2355726"/>
              <a:ext cx="3211485" cy="2507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806283B1-7160-4313-A902-5F228BFB6DDE}"/>
                </a:ext>
              </a:extLst>
            </p:cNvPr>
            <p:cNvSpPr txBox="1"/>
            <p:nvPr/>
          </p:nvSpPr>
          <p:spPr>
            <a:xfrm>
              <a:off x="5299668" y="2068403"/>
              <a:ext cx="3007402" cy="369332"/>
            </a:xfrm>
            <a:prstGeom prst="rect">
              <a:avLst/>
            </a:prstGeom>
            <a:noFill/>
          </p:spPr>
          <p:txBody>
            <a:bodyPr wrap="square" rtlCol="0">
              <a:spAutoFit/>
            </a:bodyPr>
            <a:lstStyle/>
            <a:p>
              <a:pPr algn="ctr"/>
              <a:r>
                <a:rPr lang="en-US" dirty="0"/>
                <a:t>KNOWN &amp; OWNED</a:t>
              </a:r>
              <a:endParaRPr lang="en-CA" dirty="0"/>
            </a:p>
          </p:txBody>
        </p:sp>
      </p:grpSp>
    </p:spTree>
    <p:extLst>
      <p:ext uri="{BB962C8B-B14F-4D97-AF65-F5344CB8AC3E}">
        <p14:creationId xmlns:p14="http://schemas.microsoft.com/office/powerpoint/2010/main" val="3818922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 Probably Insecure Number</a:t>
            </a:r>
            <a:endParaRPr lang="en-CA" dirty="0"/>
          </a:p>
        </p:txBody>
      </p:sp>
      <p:sp>
        <p:nvSpPr>
          <p:cNvPr id="3" name="Content Placeholder 2"/>
          <p:cNvSpPr>
            <a:spLocks noGrp="1"/>
          </p:cNvSpPr>
          <p:nvPr>
            <p:ph idx="1"/>
          </p:nvPr>
        </p:nvSpPr>
        <p:spPr/>
        <p:txBody>
          <a:bodyPr>
            <a:normAutofit/>
          </a:bodyPr>
          <a:lstStyle/>
          <a:p>
            <a:r>
              <a:rPr lang="en-US" dirty="0"/>
              <a:t>4 digit PINs used by banks and credit cards as 2FA</a:t>
            </a:r>
          </a:p>
          <a:p>
            <a:pPr lvl="1"/>
            <a:r>
              <a:rPr lang="en-US" dirty="0"/>
              <a:t>Ten thousand possibilities, right?</a:t>
            </a:r>
          </a:p>
          <a:p>
            <a:r>
              <a:rPr lang="en-US" dirty="0"/>
              <a:t>Most people use a year or month/day or day/month</a:t>
            </a:r>
          </a:p>
          <a:p>
            <a:r>
              <a:rPr lang="en-CA" dirty="0"/>
              <a:t>12 </a:t>
            </a:r>
            <a:r>
              <a:rPr lang="en-CA" dirty="0" err="1"/>
              <a:t>mos</a:t>
            </a:r>
            <a:r>
              <a:rPr lang="en-CA" dirty="0"/>
              <a:t> * 31 dates		= 372 </a:t>
            </a:r>
            <a:endParaRPr lang="en-US" dirty="0"/>
          </a:p>
          <a:p>
            <a:r>
              <a:rPr lang="en-CA" dirty="0"/>
              <a:t>13 – 31 dates * 12 </a:t>
            </a:r>
            <a:r>
              <a:rPr lang="en-CA" dirty="0" err="1"/>
              <a:t>mos</a:t>
            </a:r>
            <a:r>
              <a:rPr lang="en-CA" dirty="0"/>
              <a:t>	= 228 </a:t>
            </a:r>
          </a:p>
          <a:p>
            <a:r>
              <a:rPr lang="en-CA" dirty="0"/>
              <a:t>1907 – 2018 years	</a:t>
            </a:r>
            <a:r>
              <a:rPr lang="en-CA" baseline="30000" dirty="0"/>
              <a:t>*</a:t>
            </a:r>
            <a:r>
              <a:rPr lang="en-CA" dirty="0"/>
              <a:t>	= 100</a:t>
            </a:r>
          </a:p>
          <a:p>
            <a:r>
              <a:rPr lang="en-US" dirty="0"/>
              <a:t>Total 				= </a:t>
            </a:r>
            <a:r>
              <a:rPr lang="en-CA" b="1" dirty="0"/>
              <a:t>700 PINS or 7% of the range</a:t>
            </a:r>
          </a:p>
          <a:p>
            <a:pPr marL="0" indent="0">
              <a:buNone/>
            </a:pPr>
            <a:br>
              <a:rPr lang="en-CA" baseline="30000" dirty="0"/>
            </a:br>
            <a:r>
              <a:rPr lang="en-CA" baseline="30000" dirty="0"/>
              <a:t>* </a:t>
            </a:r>
            <a:r>
              <a:rPr lang="en-CA" sz="2000" baseline="30000" dirty="0"/>
              <a:t>2001 – 2012 years already included in date/month combos</a:t>
            </a:r>
            <a:endParaRPr lang="en-CA" dirty="0"/>
          </a:p>
        </p:txBody>
      </p:sp>
    </p:spTree>
    <p:extLst>
      <p:ext uri="{BB962C8B-B14F-4D97-AF65-F5344CB8AC3E}">
        <p14:creationId xmlns:p14="http://schemas.microsoft.com/office/powerpoint/2010/main" val="484794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7F7DB-68C0-47B0-B635-B04C5DD87898}"/>
              </a:ext>
            </a:extLst>
          </p:cNvPr>
          <p:cNvSpPr>
            <a:spLocks noGrp="1"/>
          </p:cNvSpPr>
          <p:nvPr>
            <p:ph type="title"/>
          </p:nvPr>
        </p:nvSpPr>
        <p:spPr/>
        <p:txBody>
          <a:bodyPr/>
          <a:lstStyle/>
          <a:p>
            <a:r>
              <a:rPr lang="en-US" dirty="0"/>
              <a:t>PIN: Probably Insecure Number</a:t>
            </a:r>
            <a:endParaRPr lang="en-CA" dirty="0"/>
          </a:p>
        </p:txBody>
      </p:sp>
      <p:pic>
        <p:nvPicPr>
          <p:cNvPr id="11" name="Picture 10">
            <a:extLst>
              <a:ext uri="{FF2B5EF4-FFF2-40B4-BE49-F238E27FC236}">
                <a16:creationId xmlns:a16="http://schemas.microsoft.com/office/drawing/2014/main" id="{715D08D0-A76F-456E-89E2-064F0F4764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9067" y="915566"/>
            <a:ext cx="5925740" cy="4382361"/>
          </a:xfrm>
          <a:prstGeom prst="rect">
            <a:avLst/>
          </a:prstGeom>
        </p:spPr>
      </p:pic>
      <p:sp>
        <p:nvSpPr>
          <p:cNvPr id="12" name="TextBox 11">
            <a:extLst>
              <a:ext uri="{FF2B5EF4-FFF2-40B4-BE49-F238E27FC236}">
                <a16:creationId xmlns:a16="http://schemas.microsoft.com/office/drawing/2014/main" id="{D359FDE1-67C8-4291-BBF7-E0CDC996E559}"/>
              </a:ext>
            </a:extLst>
          </p:cNvPr>
          <p:cNvSpPr txBox="1"/>
          <p:nvPr/>
        </p:nvSpPr>
        <p:spPr>
          <a:xfrm>
            <a:off x="323528" y="1491630"/>
            <a:ext cx="2520280" cy="3416320"/>
          </a:xfrm>
          <a:prstGeom prst="rect">
            <a:avLst/>
          </a:prstGeom>
          <a:noFill/>
        </p:spPr>
        <p:txBody>
          <a:bodyPr wrap="square" rtlCol="0">
            <a:spAutoFit/>
          </a:bodyPr>
          <a:lstStyle/>
          <a:p>
            <a:r>
              <a:rPr lang="en-US" dirty="0"/>
              <a:t>Input pad at a Toronto ATM. Panel is on a sidewalk open to busy street. Dirt reveals:</a:t>
            </a:r>
          </a:p>
          <a:p>
            <a:endParaRPr lang="en-US" dirty="0"/>
          </a:p>
          <a:p>
            <a:pPr marL="285750" indent="-285750">
              <a:buFont typeface="Arial" panose="020B0604020202020204" pitchFamily="34" charset="0"/>
              <a:buChar char="•"/>
            </a:pPr>
            <a:r>
              <a:rPr lang="en-US" dirty="0"/>
              <a:t>1,2,5,7 used most.</a:t>
            </a:r>
          </a:p>
          <a:p>
            <a:pPr marL="285750" indent="-285750">
              <a:buFont typeface="Arial" panose="020B0604020202020204" pitchFamily="34" charset="0"/>
              <a:buChar char="•"/>
            </a:pPr>
            <a:r>
              <a:rPr lang="en-US" dirty="0"/>
              <a:t>1,5,7,1 could be a pattern PIN.</a:t>
            </a:r>
          </a:p>
          <a:p>
            <a:pPr marL="285750" indent="-285750">
              <a:buFont typeface="Arial" panose="020B0604020202020204" pitchFamily="34" charset="0"/>
              <a:buChar char="•"/>
            </a:pPr>
            <a:r>
              <a:rPr lang="en-US" dirty="0"/>
              <a:t>1,2,3,4 worth a try to crack password.</a:t>
            </a:r>
          </a:p>
          <a:p>
            <a:pPr marL="285750" indent="-285750">
              <a:buFont typeface="Arial" panose="020B0604020202020204" pitchFamily="34" charset="0"/>
              <a:buChar char="•"/>
            </a:pPr>
            <a:r>
              <a:rPr lang="en-US" dirty="0"/>
              <a:t>6,8,9 used least.</a:t>
            </a:r>
          </a:p>
          <a:p>
            <a:endParaRPr lang="en-CA" dirty="0"/>
          </a:p>
        </p:txBody>
      </p:sp>
    </p:spTree>
    <p:extLst>
      <p:ext uri="{BB962C8B-B14F-4D97-AF65-F5344CB8AC3E}">
        <p14:creationId xmlns:p14="http://schemas.microsoft.com/office/powerpoint/2010/main" val="3881247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8874" y="303354"/>
            <a:ext cx="8229600" cy="742950"/>
          </a:xfrm>
        </p:spPr>
        <p:txBody>
          <a:bodyPr>
            <a:normAutofit/>
          </a:bodyPr>
          <a:lstStyle/>
          <a:p>
            <a:r>
              <a:rPr lang="en-US" altLang="en-US" sz="3600" b="1" dirty="0">
                <a:latin typeface="Arial" panose="020B0604020202020204" pitchFamily="34" charset="0"/>
                <a:cs typeface="Arial" panose="020B0604020202020204" pitchFamily="34" charset="0"/>
              </a:rPr>
              <a:t>Three Factor Authentication – 3FA</a:t>
            </a:r>
            <a:endParaRPr lang="en-CA" sz="3600" dirty="0"/>
          </a:p>
        </p:txBody>
      </p:sp>
      <p:sp>
        <p:nvSpPr>
          <p:cNvPr id="5" name="Content Placeholder 4"/>
          <p:cNvSpPr>
            <a:spLocks noGrp="1"/>
          </p:cNvSpPr>
          <p:nvPr>
            <p:ph idx="1"/>
          </p:nvPr>
        </p:nvSpPr>
        <p:spPr>
          <a:xfrm>
            <a:off x="321953" y="1040780"/>
            <a:ext cx="8568952" cy="507504"/>
          </a:xfrm>
        </p:spPr>
        <p:txBody>
          <a:bodyPr>
            <a:normAutofit/>
          </a:bodyPr>
          <a:lstStyle/>
          <a:p>
            <a:r>
              <a:rPr lang="en-CA" dirty="0">
                <a:solidFill>
                  <a:schemeClr val="tx2"/>
                </a:solidFill>
              </a:rPr>
              <a:t>Most secure and most expensive:</a:t>
            </a:r>
          </a:p>
          <a:p>
            <a:endParaRPr lang="en-CA" dirty="0"/>
          </a:p>
        </p:txBody>
      </p:sp>
      <p:sp>
        <p:nvSpPr>
          <p:cNvPr id="6" name="Content Placeholder 4"/>
          <p:cNvSpPr txBox="1">
            <a:spLocks/>
          </p:cNvSpPr>
          <p:nvPr/>
        </p:nvSpPr>
        <p:spPr>
          <a:xfrm>
            <a:off x="323528" y="1548284"/>
            <a:ext cx="3744416" cy="3461861"/>
          </a:xfrm>
          <a:prstGeom prst="rect">
            <a:avLst/>
          </a:prstGeom>
        </p:spPr>
        <p:txBody>
          <a:bodyPr vert="horz" lIns="68580" tIns="34290" rIns="68580" bIns="3429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42900" indent="-342900">
              <a:buFont typeface="+mj-lt"/>
              <a:buAutoNum type="arabicPeriod"/>
            </a:pPr>
            <a:r>
              <a:rPr lang="en-CA" sz="1800" dirty="0">
                <a:solidFill>
                  <a:schemeClr val="tx2"/>
                </a:solidFill>
              </a:rPr>
              <a:t>Something I know</a:t>
            </a:r>
            <a:br>
              <a:rPr lang="en-CA" sz="1800" dirty="0"/>
            </a:br>
            <a:r>
              <a:rPr lang="en-CA" sz="1800" dirty="0"/>
              <a:t>user ID &amp; password, PIN</a:t>
            </a:r>
          </a:p>
          <a:p>
            <a:pPr marL="342900" indent="-342900">
              <a:buFont typeface="+mj-lt"/>
              <a:buAutoNum type="arabicPeriod"/>
            </a:pPr>
            <a:r>
              <a:rPr lang="en-CA" sz="1800" dirty="0">
                <a:solidFill>
                  <a:schemeClr val="tx2"/>
                </a:solidFill>
              </a:rPr>
              <a:t>Something I have</a:t>
            </a:r>
            <a:br>
              <a:rPr lang="en-CA" sz="1800" dirty="0"/>
            </a:br>
            <a:r>
              <a:rPr lang="en-CA" sz="1800" dirty="0"/>
              <a:t>phone, dongle, </a:t>
            </a:r>
            <a:br>
              <a:rPr lang="en-CA" sz="1800" dirty="0"/>
            </a:br>
            <a:r>
              <a:rPr lang="en-CA" sz="1800" dirty="0"/>
              <a:t>bank / credit / access card</a:t>
            </a:r>
          </a:p>
          <a:p>
            <a:pPr marL="342900" indent="-342900">
              <a:buFont typeface="+mj-lt"/>
              <a:buAutoNum type="arabicPeriod"/>
            </a:pPr>
            <a:r>
              <a:rPr lang="en-CA" sz="1800" dirty="0">
                <a:solidFill>
                  <a:schemeClr val="tx2"/>
                </a:solidFill>
              </a:rPr>
              <a:t>Something I am</a:t>
            </a:r>
            <a:br>
              <a:rPr lang="en-CA" sz="1800" dirty="0">
                <a:solidFill>
                  <a:srgbClr val="0070C0"/>
                </a:solidFill>
              </a:rPr>
            </a:br>
            <a:r>
              <a:rPr lang="en-CA" sz="1800" dirty="0"/>
              <a:t>iris scan, fingerprint, face,</a:t>
            </a:r>
            <a:br>
              <a:rPr lang="en-CA" sz="1800" dirty="0"/>
            </a:br>
            <a:r>
              <a:rPr lang="en-CA" sz="1800" dirty="0"/>
              <a:t>heart's EKG pattern.</a:t>
            </a:r>
          </a:p>
          <a:p>
            <a:pPr marL="0" indent="0">
              <a:buNone/>
            </a:pPr>
            <a:r>
              <a:rPr lang="en-US" sz="1800" dirty="0" err="1"/>
              <a:t>Nymi</a:t>
            </a:r>
            <a:r>
              <a:rPr lang="en-US" sz="1800" dirty="0"/>
              <a:t> is 2. &amp; 3. A wrist band + </a:t>
            </a:r>
            <a:r>
              <a:rPr lang="en-CA" sz="1800" dirty="0"/>
              <a:t>electrocardiogram, uses NFC.</a:t>
            </a:r>
          </a:p>
          <a:p>
            <a:pPr marL="0" indent="0">
              <a:buNone/>
            </a:pPr>
            <a:r>
              <a:rPr lang="en-US" sz="1800" dirty="0"/>
              <a:t>Newer phones scan fingerprint.</a:t>
            </a:r>
            <a:endParaRPr lang="en-CA" sz="1800" dirty="0"/>
          </a:p>
          <a:p>
            <a:pPr marL="342900" indent="-342900">
              <a:buFont typeface="+mj-lt"/>
              <a:buAutoNum type="arabicPeriod"/>
            </a:pPr>
            <a:endParaRPr lang="en-CA" sz="1800" dirty="0"/>
          </a:p>
          <a:p>
            <a:pPr marL="342900" indent="-342900">
              <a:buFont typeface="+mj-lt"/>
              <a:buAutoNum type="arabicPeriod"/>
            </a:pPr>
            <a:endParaRPr lang="en-CA" sz="1800" dirty="0"/>
          </a:p>
        </p:txBody>
      </p:sp>
      <p:pic>
        <p:nvPicPr>
          <p:cNvPr id="1536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792421" y="1773223"/>
            <a:ext cx="2181122" cy="1597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2112" y="3524980"/>
            <a:ext cx="1980220" cy="1485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944" y="1751930"/>
            <a:ext cx="2520280" cy="3261538"/>
          </a:xfrm>
          <a:prstGeom prst="rect">
            <a:avLst/>
          </a:prstGeom>
        </p:spPr>
      </p:pic>
    </p:spTree>
    <p:extLst>
      <p:ext uri="{BB962C8B-B14F-4D97-AF65-F5344CB8AC3E}">
        <p14:creationId xmlns:p14="http://schemas.microsoft.com/office/powerpoint/2010/main" val="3071655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742950"/>
          </a:xfrm>
        </p:spPr>
        <p:txBody>
          <a:bodyPr/>
          <a:lstStyle/>
          <a:p>
            <a:r>
              <a:rPr lang="en-US" dirty="0"/>
              <a:t>Better Password Policies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3528" y="1059582"/>
                <a:ext cx="8712968" cy="4083918"/>
              </a:xfrm>
            </p:spPr>
            <p:txBody>
              <a:bodyPr>
                <a:normAutofit/>
              </a:bodyPr>
              <a:lstStyle/>
              <a:p>
                <a:r>
                  <a:rPr lang="en-US" dirty="0"/>
                  <a:t>User ID: not email address or user's name</a:t>
                </a:r>
              </a:p>
              <a:p>
                <a:r>
                  <a:rPr lang="en-US" dirty="0"/>
                  <a:t>Pass</a:t>
                </a:r>
                <a:r>
                  <a:rPr lang="en-US" i="1" dirty="0"/>
                  <a:t>phrase</a:t>
                </a:r>
                <a:r>
                  <a:rPr lang="en-US" dirty="0"/>
                  <a:t> is </a:t>
                </a:r>
                <a:r>
                  <a:rPr lang="en-US" strike="sngStrike" dirty="0">
                    <a:solidFill>
                      <a:schemeClr val="tx1">
                        <a:lumMod val="50000"/>
                        <a:lumOff val="50000"/>
                      </a:schemeClr>
                    </a:solidFill>
                  </a:rPr>
                  <a:t>12</a:t>
                </a:r>
                <a:r>
                  <a:rPr lang="en-US" dirty="0"/>
                  <a:t> 14 – 64 characters in length</a:t>
                </a:r>
              </a:p>
              <a:p>
                <a:r>
                  <a:rPr lang="en-US" dirty="0"/>
                  <a:t>No complexity rules: allow all characters including space</a:t>
                </a:r>
              </a:p>
              <a:p>
                <a:r>
                  <a:rPr lang="en-US" dirty="0"/>
                  <a:t>Password expiration: based on risk, not time. Cannot reuse.</a:t>
                </a:r>
              </a:p>
              <a:p>
                <a:r>
                  <a:rPr lang="en-CA" dirty="0"/>
                  <a:t>Block simple dictionary, commonly used, previously breached</a:t>
                </a:r>
                <a:endParaRPr lang="en-US" i="1" dirty="0"/>
              </a:p>
              <a:p>
                <a:pPr lvl="1"/>
                <a:r>
                  <a:rPr lang="en-US" i="1" dirty="0"/>
                  <a:t>NOT </a:t>
                </a:r>
                <a:r>
                  <a:rPr lang="en-US" dirty="0">
                    <a:hlinkClick r:id="rId3"/>
                  </a:rPr>
                  <a:t>common topology</a:t>
                </a:r>
                <a:r>
                  <a:rPr lang="en-US" dirty="0"/>
                  <a:t>, a keyboard pattern, Pi </a:t>
                </a:r>
                <a14:m>
                  <m:oMath xmlns:m="http://schemas.openxmlformats.org/officeDocument/2006/math">
                    <m:r>
                      <a:rPr lang="en-US"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 </m:t>
                    </m:r>
                  </m:oMath>
                </a14:m>
                <a:r>
                  <a:rPr lang="en-US" dirty="0"/>
                  <a:t> </a:t>
                </a:r>
                <a:r>
                  <a:rPr lang="en-US"/>
                  <a:t>NCC</a:t>
                </a:r>
                <a:r>
                  <a:rPr lang="en-US" dirty="0"/>
                  <a:t>-</a:t>
                </a:r>
                <a:r>
                  <a:rPr lang="en-US"/>
                  <a:t>1701-</a:t>
                </a:r>
                <a:r>
                  <a:rPr lang="en-US" i="1"/>
                  <a:t>x</a:t>
                </a:r>
                <a:endParaRPr lang="en-US" i="1" dirty="0"/>
              </a:p>
              <a:p>
                <a:pPr lvl="1"/>
                <a:r>
                  <a:rPr lang="en-CA" dirty="0"/>
                  <a:t>IT experts name </a:t>
                </a:r>
                <a:r>
                  <a:rPr lang="en-CA" dirty="0">
                    <a:hlinkClick r:id="rId4"/>
                  </a:rPr>
                  <a:t>Mb2</a:t>
                </a:r>
                <a:r>
                  <a:rPr lang="en-CA">
                    <a:hlinkClick r:id="rId4"/>
                  </a:rPr>
                  <a:t>.r5oHf-0t</a:t>
                </a:r>
                <a:r>
                  <a:rPr lang="en-CA"/>
                  <a:t> </a:t>
                </a:r>
                <a:r>
                  <a:rPr lang="en-CA" dirty="0"/>
                  <a:t>as world’s safest password. (kidding)</a:t>
                </a:r>
              </a:p>
              <a:p>
                <a:r>
                  <a:rPr lang="en-US"/>
                  <a:t>Require two-factor </a:t>
                </a:r>
                <a:r>
                  <a:rPr lang="en-US" dirty="0"/>
                  <a:t>ID, e.g. Google Authenticator, U2F</a:t>
                </a:r>
              </a:p>
              <a:p>
                <a:r>
                  <a:rPr lang="en-US" dirty="0"/>
                  <a:t>Current guidelines at </a:t>
                </a:r>
                <a:r>
                  <a:rPr lang="en-CA" dirty="0">
                    <a:hlinkClick r:id="rId5"/>
                  </a:rPr>
                  <a:t>NIST </a:t>
                </a:r>
                <a:r>
                  <a:rPr lang="en-CA">
                    <a:hlinkClick r:id="rId5"/>
                  </a:rPr>
                  <a:t>SP 800-63B</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3528" y="1059582"/>
                <a:ext cx="8712968" cy="4083918"/>
              </a:xfrm>
              <a:blipFill>
                <a:blip r:embed="rId6"/>
                <a:stretch>
                  <a:fillRect l="-630" t="-1045" r="-490"/>
                </a:stretch>
              </a:blipFill>
            </p:spPr>
            <p:txBody>
              <a:bodyPr/>
              <a:lstStyle/>
              <a:p>
                <a:r>
                  <a:rPr lang="en-CA">
                    <a:noFill/>
                  </a:rPr>
                  <a:t> </a:t>
                </a:r>
              </a:p>
            </p:txBody>
          </p:sp>
        </mc:Fallback>
      </mc:AlternateContent>
    </p:spTree>
    <p:extLst>
      <p:ext uri="{BB962C8B-B14F-4D97-AF65-F5344CB8AC3E}">
        <p14:creationId xmlns:p14="http://schemas.microsoft.com/office/powerpoint/2010/main" val="1835114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9869" y="267494"/>
            <a:ext cx="8229600" cy="742950"/>
          </a:xfrm>
        </p:spPr>
        <p:txBody>
          <a:bodyPr/>
          <a:lstStyle/>
          <a:p>
            <a:r>
              <a:rPr lang="en-CA" b="1" dirty="0"/>
              <a:t>Challenges in Secure Computing</a:t>
            </a:r>
            <a:endParaRPr lang="en-CA" dirty="0"/>
          </a:p>
        </p:txBody>
      </p:sp>
      <p:sp>
        <p:nvSpPr>
          <p:cNvPr id="5" name="Content Placeholder 4"/>
          <p:cNvSpPr>
            <a:spLocks noGrp="1"/>
          </p:cNvSpPr>
          <p:nvPr>
            <p:ph idx="1"/>
          </p:nvPr>
        </p:nvSpPr>
        <p:spPr>
          <a:xfrm>
            <a:off x="912198" y="1126900"/>
            <a:ext cx="7715200" cy="3965130"/>
          </a:xfrm>
        </p:spPr>
        <p:txBody>
          <a:bodyPr>
            <a:noAutofit/>
          </a:bodyPr>
          <a:lstStyle/>
          <a:p>
            <a:pPr marL="0" indent="0">
              <a:buNone/>
            </a:pPr>
            <a:r>
              <a:rPr lang="en-CA" dirty="0"/>
              <a:t>Lecture:</a:t>
            </a:r>
          </a:p>
          <a:p>
            <a:pPr marL="457200" indent="-457200">
              <a:buFont typeface="+mj-lt"/>
              <a:buAutoNum type="arabicPeriod"/>
            </a:pPr>
            <a:r>
              <a:rPr lang="en-CA" dirty="0"/>
              <a:t>Credentials, Authentication, Authorization</a:t>
            </a:r>
          </a:p>
          <a:p>
            <a:pPr marL="457200" indent="-457200">
              <a:buFont typeface="+mj-lt"/>
              <a:buAutoNum type="arabicPeriod"/>
            </a:pPr>
            <a:r>
              <a:rPr lang="en-US" dirty="0"/>
              <a:t>Secure computing and networking</a:t>
            </a:r>
            <a:endParaRPr lang="en-US" sz="1600" dirty="0"/>
          </a:p>
          <a:p>
            <a:pPr marL="457200" indent="-457200">
              <a:buFont typeface="+mj-lt"/>
              <a:buAutoNum type="arabicPeriod"/>
            </a:pPr>
            <a:r>
              <a:rPr lang="en-US" dirty="0"/>
              <a:t>Passwords, PINs, and problems</a:t>
            </a:r>
          </a:p>
          <a:p>
            <a:pPr marL="0" indent="0">
              <a:buNone/>
            </a:pPr>
            <a:r>
              <a:rPr lang="en-CA" dirty="0"/>
              <a:t>Activity:  Security and Privacy</a:t>
            </a:r>
            <a:endParaRPr lang="en-US" dirty="0"/>
          </a:p>
          <a:p>
            <a:pPr marL="0" indent="0">
              <a:buNone/>
            </a:pPr>
            <a:r>
              <a:rPr lang="en-CA" dirty="0"/>
              <a:t>What are you going to do about your passwords? </a:t>
            </a:r>
          </a:p>
          <a:p>
            <a:pPr marL="0" indent="0">
              <a:buNone/>
            </a:pPr>
            <a:r>
              <a:rPr lang="en-CA" dirty="0"/>
              <a:t>Are Facebook, Google, SnapChat, InstaGram, and a host of others, really </a:t>
            </a:r>
            <a:r>
              <a:rPr lang="en-CA" i="1" dirty="0"/>
              <a:t>free</a:t>
            </a:r>
            <a:r>
              <a:rPr lang="en-CA" dirty="0"/>
              <a:t>?</a:t>
            </a:r>
            <a:endParaRPr lang="en-US" sz="1600" dirty="0"/>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69" y="1126901"/>
            <a:ext cx="359863" cy="3600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35" y="2632968"/>
            <a:ext cx="359863" cy="360040"/>
          </a:xfrm>
          <a:prstGeom prst="rect">
            <a:avLst/>
          </a:prstGeom>
        </p:spPr>
      </p:pic>
    </p:spTree>
    <p:extLst>
      <p:ext uri="{BB962C8B-B14F-4D97-AF65-F5344CB8AC3E}">
        <p14:creationId xmlns:p14="http://schemas.microsoft.com/office/powerpoint/2010/main" val="1198030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F2B7C-1CB5-4651-8B8F-33EF64DBEF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6464" y="3147814"/>
            <a:ext cx="4572000" cy="1321763"/>
          </a:xfrm>
          <a:prstGeom prst="rect">
            <a:avLst/>
          </a:prstGeom>
        </p:spPr>
      </p:pic>
      <p:sp>
        <p:nvSpPr>
          <p:cNvPr id="2" name="Title 1"/>
          <p:cNvSpPr>
            <a:spLocks noGrp="1"/>
          </p:cNvSpPr>
          <p:nvPr>
            <p:ph type="title"/>
          </p:nvPr>
        </p:nvSpPr>
        <p:spPr/>
        <p:txBody>
          <a:bodyPr/>
          <a:lstStyle/>
          <a:p>
            <a:r>
              <a:rPr lang="en-US" dirty="0"/>
              <a:t>Better Password Policies</a:t>
            </a:r>
            <a:endParaRPr lang="en-CA" dirty="0"/>
          </a:p>
        </p:txBody>
      </p:sp>
      <p:sp>
        <p:nvSpPr>
          <p:cNvPr id="3" name="Content Placeholder 2"/>
          <p:cNvSpPr>
            <a:spLocks noGrp="1"/>
          </p:cNvSpPr>
          <p:nvPr>
            <p:ph idx="1"/>
          </p:nvPr>
        </p:nvSpPr>
        <p:spPr>
          <a:xfrm>
            <a:off x="457200" y="1200150"/>
            <a:ext cx="8435280" cy="3657600"/>
          </a:xfrm>
        </p:spPr>
        <p:txBody>
          <a:bodyPr>
            <a:normAutofit/>
          </a:bodyPr>
          <a:lstStyle/>
          <a:p>
            <a:pPr marL="0" indent="0">
              <a:buNone/>
            </a:pPr>
            <a:r>
              <a:rPr lang="en-US" b="1" dirty="0"/>
              <a:t>Storage</a:t>
            </a:r>
          </a:p>
          <a:p>
            <a:r>
              <a:rPr lang="en-US" dirty="0"/>
              <a:t>In a salted and hashed format using a standard library with </a:t>
            </a:r>
            <a:r>
              <a:rPr lang="en-US" dirty="0">
                <a:hlinkClick r:id="rId4"/>
              </a:rPr>
              <a:t>Argon2id</a:t>
            </a:r>
            <a:r>
              <a:rPr lang="en-US" dirty="0"/>
              <a:t> or </a:t>
            </a:r>
            <a:r>
              <a:rPr lang="en-US" dirty="0" err="1"/>
              <a:t>Scrypt</a:t>
            </a:r>
            <a:r>
              <a:rPr lang="en-US" dirty="0"/>
              <a:t> </a:t>
            </a:r>
            <a:r>
              <a:rPr lang="en-US" sz="1800" dirty="0"/>
              <a:t>(</a:t>
            </a:r>
            <a:r>
              <a:rPr lang="en-US" sz="1800" dirty="0" err="1"/>
              <a:t>Bcrypt</a:t>
            </a:r>
            <a:r>
              <a:rPr lang="en-US" sz="1800" dirty="0"/>
              <a:t>, </a:t>
            </a:r>
            <a:r>
              <a:rPr lang="en-CA" sz="1800" dirty="0">
                <a:hlinkClick r:id="rId5"/>
              </a:rPr>
              <a:t>PBKDF2</a:t>
            </a:r>
            <a:r>
              <a:rPr lang="en-CA" sz="1800" dirty="0"/>
              <a:t> (</a:t>
            </a:r>
            <a:r>
              <a:rPr lang="en-CA" sz="1800" dirty="0">
                <a:hlinkClick r:id="rId6"/>
              </a:rPr>
              <a:t>RFC2898</a:t>
            </a:r>
            <a:r>
              <a:rPr lang="en-CA" sz="1800" dirty="0"/>
              <a:t>) are older)</a:t>
            </a:r>
            <a:endParaRPr lang="en-US" dirty="0"/>
          </a:p>
          <a:p>
            <a:r>
              <a:rPr lang="en-US" dirty="0"/>
              <a:t>Do not invent your own. Obscurity ≠ Security</a:t>
            </a:r>
          </a:p>
          <a:p>
            <a:pPr marL="0" indent="0">
              <a:buNone/>
            </a:pPr>
            <a:r>
              <a:rPr lang="en-US" b="1" dirty="0"/>
              <a:t>Just say no to passwords.</a:t>
            </a:r>
          </a:p>
          <a:p>
            <a:r>
              <a:rPr lang="en-US" dirty="0">
                <a:hlinkClick r:id="rId7"/>
              </a:rPr>
              <a:t>Web Authentication API</a:t>
            </a:r>
            <a:endParaRPr lang="en-US" dirty="0"/>
          </a:p>
          <a:p>
            <a:r>
              <a:rPr lang="en-CA" dirty="0"/>
              <a:t>Authenticator device /</a:t>
            </a:r>
            <a:br>
              <a:rPr lang="en-CA" dirty="0"/>
            </a:br>
            <a:r>
              <a:rPr lang="en-CA" dirty="0"/>
              <a:t>phone app + fingerprint</a:t>
            </a:r>
            <a:endParaRPr lang="en-US" dirty="0"/>
          </a:p>
        </p:txBody>
      </p:sp>
    </p:spTree>
    <p:extLst>
      <p:ext uri="{BB962C8B-B14F-4D97-AF65-F5344CB8AC3E}">
        <p14:creationId xmlns:p14="http://schemas.microsoft.com/office/powerpoint/2010/main" val="2405699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Approaches</a:t>
            </a:r>
            <a:endParaRPr lang="en-CA" dirty="0"/>
          </a:p>
        </p:txBody>
      </p:sp>
      <p:sp>
        <p:nvSpPr>
          <p:cNvPr id="3" name="Content Placeholder 2"/>
          <p:cNvSpPr>
            <a:spLocks noGrp="1"/>
          </p:cNvSpPr>
          <p:nvPr>
            <p:ph idx="1"/>
          </p:nvPr>
        </p:nvSpPr>
        <p:spPr>
          <a:xfrm>
            <a:off x="457200" y="1200150"/>
            <a:ext cx="8363272" cy="3657600"/>
          </a:xfrm>
        </p:spPr>
        <p:txBody>
          <a:bodyPr>
            <a:normAutofit lnSpcReduction="10000"/>
          </a:bodyPr>
          <a:lstStyle/>
          <a:p>
            <a:r>
              <a:rPr lang="en-US" sz="3200" dirty="0"/>
              <a:t>Authentication: 2FA minimum</a:t>
            </a:r>
          </a:p>
          <a:p>
            <a:pPr lvl="1"/>
            <a:r>
              <a:rPr lang="en-US" sz="2800" dirty="0"/>
              <a:t>esp. for administration, security, VPN access</a:t>
            </a:r>
          </a:p>
          <a:p>
            <a:r>
              <a:rPr lang="en-US" sz="3200" dirty="0"/>
              <a:t>Authorization: Least Privilege Principle</a:t>
            </a:r>
          </a:p>
          <a:p>
            <a:r>
              <a:rPr lang="en-US" sz="3200" dirty="0"/>
              <a:t>Systems: Zero Trust Architecture</a:t>
            </a:r>
          </a:p>
          <a:p>
            <a:pPr lvl="1"/>
            <a:r>
              <a:rPr lang="en-GB" sz="2800" dirty="0"/>
              <a:t>Only Trusted Applications can run on OS</a:t>
            </a:r>
          </a:p>
          <a:p>
            <a:pPr lvl="1"/>
            <a:r>
              <a:rPr lang="en-GB" sz="2800" dirty="0"/>
              <a:t>Application’s users: “never trust, always verify”</a:t>
            </a:r>
            <a:endParaRPr lang="en-US" sz="2800" dirty="0"/>
          </a:p>
          <a:p>
            <a:r>
              <a:rPr lang="en-CA" sz="3200" dirty="0"/>
              <a:t>IBM </a:t>
            </a:r>
            <a:r>
              <a:rPr lang="en-CA" sz="3200" dirty="0">
                <a:hlinkClick r:id="rId3"/>
              </a:rPr>
              <a:t>Future</a:t>
            </a:r>
            <a:r>
              <a:rPr lang="en-CA" sz="3200" dirty="0"/>
              <a:t> of </a:t>
            </a:r>
            <a:r>
              <a:rPr lang="en-CA" sz="3200" dirty="0">
                <a:hlinkClick r:id="rId4"/>
              </a:rPr>
              <a:t>Identity</a:t>
            </a:r>
            <a:r>
              <a:rPr lang="en-CA" sz="3200" dirty="0"/>
              <a:t>.  </a:t>
            </a:r>
            <a:r>
              <a:rPr lang="en-CA" sz="3200" dirty="0" err="1">
                <a:hlinkClick r:id="rId5"/>
              </a:rPr>
              <a:t>MyID</a:t>
            </a:r>
            <a:r>
              <a:rPr lang="en-CA" sz="3200" dirty="0"/>
              <a:t>  </a:t>
            </a:r>
            <a:r>
              <a:rPr lang="en-CA" sz="3200" dirty="0">
                <a:hlinkClick r:id="rId6"/>
              </a:rPr>
              <a:t>DIACC</a:t>
            </a:r>
            <a:endParaRPr lang="en-US" sz="3200" dirty="0"/>
          </a:p>
        </p:txBody>
      </p:sp>
    </p:spTree>
    <p:extLst>
      <p:ext uri="{BB962C8B-B14F-4D97-AF65-F5344CB8AC3E}">
        <p14:creationId xmlns:p14="http://schemas.microsoft.com/office/powerpoint/2010/main" val="3919484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Notes</a:t>
            </a:r>
            <a:endParaRPr lang="en-CA" dirty="0"/>
          </a:p>
        </p:txBody>
      </p:sp>
      <p:sp>
        <p:nvSpPr>
          <p:cNvPr id="3" name="Subtitle 2"/>
          <p:cNvSpPr>
            <a:spLocks noGrp="1"/>
          </p:cNvSpPr>
          <p:nvPr>
            <p:ph type="subTitle" idx="1"/>
          </p:nvPr>
        </p:nvSpPr>
        <p:spPr/>
        <p:txBody>
          <a:bodyPr/>
          <a:lstStyle/>
          <a:p>
            <a:r>
              <a:rPr lang="en-US" b="1" dirty="0"/>
              <a:t>…not on the quiz but here </a:t>
            </a:r>
            <a:br>
              <a:rPr lang="en-US" b="1" dirty="0"/>
            </a:br>
            <a:r>
              <a:rPr lang="en-US" b="1" dirty="0"/>
              <a:t>for further information </a:t>
            </a:r>
            <a:br>
              <a:rPr lang="en-US" b="1" dirty="0"/>
            </a:br>
            <a:r>
              <a:rPr lang="en-US" b="1" dirty="0"/>
              <a:t>and explanation.</a:t>
            </a:r>
            <a:endParaRPr lang="en-CA" b="1" dirty="0"/>
          </a:p>
        </p:txBody>
      </p:sp>
      <p:pic>
        <p:nvPicPr>
          <p:cNvPr id="8194" name="Picture 2" descr="Related image">
            <a:extLst>
              <a:ext uri="{FF2B5EF4-FFF2-40B4-BE49-F238E27FC236}">
                <a16:creationId xmlns:a16="http://schemas.microsoft.com/office/drawing/2014/main" id="{018A749C-5E66-44E0-AA07-748577ECB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525" y="857250"/>
            <a:ext cx="357187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655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840"/>
            <a:ext cx="6372200" cy="5175260"/>
          </a:xfrm>
          <a:prstGeom prst="rect">
            <a:avLst/>
          </a:prstGeom>
        </p:spPr>
      </p:pic>
      <p:pic>
        <p:nvPicPr>
          <p:cNvPr id="2" name="Picture 1">
            <a:hlinkClick r:id="rId5"/>
          </p:cNvPr>
          <p:cNvPicPr>
            <a:picLocks noChangeAspect="1"/>
          </p:cNvPicPr>
          <p:nvPr/>
        </p:nvPicPr>
        <p:blipFill rotWithShape="1">
          <a:blip r:embed="rId6" cstate="print">
            <a:extLst>
              <a:ext uri="{28A0092B-C50C-407E-A947-70E740481C1C}">
                <a14:useLocalDpi xmlns:a14="http://schemas.microsoft.com/office/drawing/2010/main" val="0"/>
              </a:ext>
            </a:extLst>
          </a:blip>
          <a:srcRect l="7586" t="3725" r="11466" b="6144"/>
          <a:stretch/>
        </p:blipFill>
        <p:spPr>
          <a:xfrm>
            <a:off x="6425415" y="383058"/>
            <a:ext cx="2619731" cy="3484835"/>
          </a:xfrm>
          <a:prstGeom prst="rect">
            <a:avLst/>
          </a:prstGeom>
        </p:spPr>
      </p:pic>
      <p:sp>
        <p:nvSpPr>
          <p:cNvPr id="7" name="TextBox 6"/>
          <p:cNvSpPr txBox="1"/>
          <p:nvPr/>
        </p:nvSpPr>
        <p:spPr>
          <a:xfrm>
            <a:off x="6708901" y="3867894"/>
            <a:ext cx="2336245" cy="923330"/>
          </a:xfrm>
          <a:prstGeom prst="rect">
            <a:avLst/>
          </a:prstGeom>
          <a:noFill/>
        </p:spPr>
        <p:txBody>
          <a:bodyPr wrap="square" rtlCol="0">
            <a:spAutoFit/>
          </a:bodyPr>
          <a:lstStyle/>
          <a:p>
            <a:pPr algn="ctr"/>
            <a:r>
              <a:rPr lang="en-US" dirty="0"/>
              <a:t>2013 analysis of 2M intercepted logins from real humans.</a:t>
            </a:r>
            <a:endParaRPr lang="en-CA" dirty="0"/>
          </a:p>
        </p:txBody>
      </p:sp>
    </p:spTree>
    <p:extLst>
      <p:ext uri="{BB962C8B-B14F-4D97-AF65-F5344CB8AC3E}">
        <p14:creationId xmlns:p14="http://schemas.microsoft.com/office/powerpoint/2010/main" val="4163775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1AAE5-DDF1-4C86-839B-9B05398AC371}"/>
              </a:ext>
            </a:extLst>
          </p:cNvPr>
          <p:cNvSpPr>
            <a:spLocks noGrp="1"/>
          </p:cNvSpPr>
          <p:nvPr>
            <p:ph type="title"/>
          </p:nvPr>
        </p:nvSpPr>
        <p:spPr/>
        <p:txBody>
          <a:bodyPr/>
          <a:lstStyle/>
          <a:p>
            <a:r>
              <a:rPr lang="en-US" dirty="0"/>
              <a:t>Security Architecture</a:t>
            </a:r>
            <a:endParaRPr lang="en-CA" dirty="0"/>
          </a:p>
        </p:txBody>
      </p:sp>
      <p:sp>
        <p:nvSpPr>
          <p:cNvPr id="3" name="Content Placeholder 2">
            <a:extLst>
              <a:ext uri="{FF2B5EF4-FFF2-40B4-BE49-F238E27FC236}">
                <a16:creationId xmlns:a16="http://schemas.microsoft.com/office/drawing/2014/main" id="{2619518C-1BDC-4186-9CB7-76AE256DBDB3}"/>
              </a:ext>
            </a:extLst>
          </p:cNvPr>
          <p:cNvSpPr>
            <a:spLocks noGrp="1"/>
          </p:cNvSpPr>
          <p:nvPr>
            <p:ph idx="1"/>
          </p:nvPr>
        </p:nvSpPr>
        <p:spPr/>
        <p:txBody>
          <a:bodyPr>
            <a:normAutofit/>
          </a:bodyPr>
          <a:lstStyle/>
          <a:p>
            <a:r>
              <a:rPr lang="en-CA"/>
              <a:t>Multi-factor </a:t>
            </a:r>
            <a:r>
              <a:rPr lang="en-CA" dirty="0"/>
              <a:t>authentication is standard</a:t>
            </a:r>
          </a:p>
          <a:p>
            <a:r>
              <a:rPr lang="en-CA" dirty="0"/>
              <a:t>Web serving </a:t>
            </a:r>
            <a:r>
              <a:rPr lang="en-CA"/>
              <a:t>uses micro-services </a:t>
            </a:r>
            <a:r>
              <a:rPr lang="en-CA" dirty="0"/>
              <a:t>architecture with security baked in.</a:t>
            </a:r>
          </a:p>
          <a:p>
            <a:r>
              <a:rPr lang="en-CA" dirty="0"/>
              <a:t>Zero Trust model: never trust, always verify.</a:t>
            </a:r>
          </a:p>
          <a:p>
            <a:r>
              <a:rPr lang="en-CA" dirty="0"/>
              <a:t>segregate client processes from internal resources via highly constricted view of internal network. e.g. only to a switch, or to a port, or to specific services – not to the actual resources themselves such as a DB or file location or to IP addresses of other machines on the network</a:t>
            </a:r>
          </a:p>
        </p:txBody>
      </p:sp>
    </p:spTree>
    <p:extLst>
      <p:ext uri="{BB962C8B-B14F-4D97-AF65-F5344CB8AC3E}">
        <p14:creationId xmlns:p14="http://schemas.microsoft.com/office/powerpoint/2010/main" val="380810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 Attacks</a:t>
            </a:r>
            <a:endParaRPr lang="en-CA" dirty="0"/>
          </a:p>
        </p:txBody>
      </p:sp>
      <p:sp>
        <p:nvSpPr>
          <p:cNvPr id="3" name="Content Placeholder 2"/>
          <p:cNvSpPr>
            <a:spLocks noGrp="1"/>
          </p:cNvSpPr>
          <p:nvPr>
            <p:ph idx="1"/>
          </p:nvPr>
        </p:nvSpPr>
        <p:spPr>
          <a:xfrm>
            <a:off x="457200" y="3651870"/>
            <a:ext cx="8435280" cy="1205880"/>
          </a:xfrm>
        </p:spPr>
        <p:txBody>
          <a:bodyPr>
            <a:normAutofit fontScale="70000" lnSpcReduction="20000"/>
          </a:bodyPr>
          <a:lstStyle/>
          <a:p>
            <a:pPr lvl="0"/>
            <a:r>
              <a:rPr lang="en-CA" dirty="0"/>
              <a:t>INSERT INTO Students (name) VALUES ('</a:t>
            </a:r>
            <a:r>
              <a:rPr lang="en-CA" b="1" u="sng" dirty="0"/>
              <a:t>Robert');DROP TABLE </a:t>
            </a:r>
            <a:r>
              <a:rPr lang="en-CA" b="1" u="sng"/>
              <a:t>Students;--</a:t>
            </a:r>
            <a:r>
              <a:rPr lang="en-CA"/>
              <a:t>');</a:t>
            </a:r>
            <a:endParaRPr lang="en-CA" dirty="0"/>
          </a:p>
          <a:p>
            <a:pPr lvl="1"/>
            <a:r>
              <a:rPr lang="en-CA" dirty="0"/>
              <a:t>Do not run dynamic SQL statements that include outside data.</a:t>
            </a:r>
          </a:p>
          <a:p>
            <a:r>
              <a:rPr lang="en-CA" dirty="0"/>
              <a:t>Defence: Use SQL Prepared Statements or parameterized SQL calls. E.g. </a:t>
            </a:r>
            <a:br>
              <a:rPr lang="en-CA" dirty="0"/>
            </a:br>
            <a:r>
              <a:rPr lang="en-CA" dirty="0"/>
              <a:t>INSERT INTO Students (name) VALUES ('</a:t>
            </a:r>
            <a:r>
              <a:rPr lang="en-CA" b="1" u="sng" dirty="0"/>
              <a:t>?</a:t>
            </a:r>
            <a:r>
              <a:rPr lang="en-CA" dirty="0"/>
              <a:t>');</a:t>
            </a:r>
          </a:p>
        </p:txBody>
      </p:sp>
      <p:pic>
        <p:nvPicPr>
          <p:cNvPr id="7170" name="Picture 2" descr="Exploits of a Mom">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032" y="1059582"/>
            <a:ext cx="8150768" cy="2508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842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and backup security</a:t>
            </a:r>
            <a:endParaRPr lang="en-CA" dirty="0"/>
          </a:p>
        </p:txBody>
      </p:sp>
      <p:sp>
        <p:nvSpPr>
          <p:cNvPr id="3" name="Content Placeholder 2"/>
          <p:cNvSpPr>
            <a:spLocks noGrp="1"/>
          </p:cNvSpPr>
          <p:nvPr>
            <p:ph idx="1"/>
          </p:nvPr>
        </p:nvSpPr>
        <p:spPr/>
        <p:txBody>
          <a:bodyPr/>
          <a:lstStyle/>
          <a:p>
            <a:pPr lvl="0"/>
            <a:r>
              <a:rPr lang="en-CA" dirty="0"/>
              <a:t>Device encryption, e.g. Windows BitLocker or </a:t>
            </a:r>
            <a:r>
              <a:rPr lang="en-CA" dirty="0" err="1"/>
              <a:t>VeraCrypt</a:t>
            </a:r>
            <a:br>
              <a:rPr lang="en-CA" dirty="0"/>
            </a:br>
            <a:r>
              <a:rPr lang="en-CA" dirty="0"/>
              <a:t>Works on local drives and/or USB drives. </a:t>
            </a:r>
          </a:p>
          <a:p>
            <a:pPr lvl="0"/>
            <a:r>
              <a:rPr lang="en-CA" dirty="0"/>
              <a:t>The defence against any ransomware is to have backed up your machine yesterday.</a:t>
            </a:r>
          </a:p>
          <a:p>
            <a:pPr lvl="0"/>
            <a:r>
              <a:rPr lang="en-US" dirty="0"/>
              <a:t>B</a:t>
            </a:r>
            <a:r>
              <a:rPr lang="en-CA" dirty="0" err="1"/>
              <a:t>ackups</a:t>
            </a:r>
            <a:r>
              <a:rPr lang="en-CA" dirty="0"/>
              <a:t> mean your data has left your system’s control and authorization. Encrypt it.</a:t>
            </a:r>
          </a:p>
          <a:p>
            <a:endParaRPr lang="en-CA" dirty="0"/>
          </a:p>
        </p:txBody>
      </p:sp>
    </p:spTree>
    <p:extLst>
      <p:ext uri="{BB962C8B-B14F-4D97-AF65-F5344CB8AC3E}">
        <p14:creationId xmlns:p14="http://schemas.microsoft.com/office/powerpoint/2010/main" val="2665749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 Online Banking</a:t>
            </a:r>
            <a:endParaRPr lang="en-CA" dirty="0"/>
          </a:p>
        </p:txBody>
      </p:sp>
      <p:sp>
        <p:nvSpPr>
          <p:cNvPr id="3" name="Content Placeholder 2"/>
          <p:cNvSpPr>
            <a:spLocks noGrp="1"/>
          </p:cNvSpPr>
          <p:nvPr>
            <p:ph idx="1"/>
          </p:nvPr>
        </p:nvSpPr>
        <p:spPr/>
        <p:txBody>
          <a:bodyPr>
            <a:normAutofit/>
          </a:bodyPr>
          <a:lstStyle/>
          <a:p>
            <a:r>
              <a:rPr lang="en-CA" dirty="0"/>
              <a:t>Tinfoil Hat: cold boot computer</a:t>
            </a:r>
            <a:endParaRPr lang="en-US" dirty="0"/>
          </a:p>
          <a:p>
            <a:r>
              <a:rPr lang="en-US" dirty="0"/>
              <a:t>Use one type of browser only for secure connections.</a:t>
            </a:r>
          </a:p>
          <a:p>
            <a:r>
              <a:rPr lang="en-US" dirty="0"/>
              <a:t>Ensure that browser has no </a:t>
            </a:r>
            <a:r>
              <a:rPr lang="en-US" dirty="0" err="1"/>
              <a:t>addins</a:t>
            </a:r>
            <a:r>
              <a:rPr lang="en-US" dirty="0"/>
              <a:t> or plugins.</a:t>
            </a:r>
            <a:endParaRPr lang="en-CA" dirty="0"/>
          </a:p>
          <a:p>
            <a:r>
              <a:rPr lang="en-CA" dirty="0"/>
              <a:t>Open browser with NO TABS, only a plain local page.</a:t>
            </a:r>
          </a:p>
          <a:p>
            <a:r>
              <a:rPr lang="en-US" dirty="0"/>
              <a:t>G</a:t>
            </a:r>
            <a:r>
              <a:rPr lang="en-CA" dirty="0"/>
              <a:t>o into private / incognito mode.</a:t>
            </a:r>
          </a:p>
          <a:p>
            <a:r>
              <a:rPr lang="en-CA" dirty="0"/>
              <a:t>Do your banking. </a:t>
            </a:r>
          </a:p>
          <a:p>
            <a:r>
              <a:rPr lang="en-CA" dirty="0"/>
              <a:t>Close the browser.</a:t>
            </a:r>
          </a:p>
          <a:p>
            <a:r>
              <a:rPr lang="en-CA" dirty="0"/>
              <a:t>Tinfoil Hat: shutdown (not just restart)</a:t>
            </a:r>
          </a:p>
        </p:txBody>
      </p:sp>
    </p:spTree>
    <p:extLst>
      <p:ext uri="{BB962C8B-B14F-4D97-AF65-F5344CB8AC3E}">
        <p14:creationId xmlns:p14="http://schemas.microsoft.com/office/powerpoint/2010/main" val="3874338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2"/>
          </p:nvPr>
        </p:nvSpPr>
        <p:spPr/>
        <p:txBody>
          <a:bodyPr/>
          <a:lstStyle/>
          <a:p>
            <a:fld id="{0F583747-A78C-4AFF-8848-677763FFCA47}" type="slidenum">
              <a:rPr lang="en-US"/>
              <a:pPr/>
              <a:t>38</a:t>
            </a:fld>
            <a:endParaRPr lang="en-US"/>
          </a:p>
        </p:txBody>
      </p:sp>
      <p:sp>
        <p:nvSpPr>
          <p:cNvPr id="37890" name="Rectangle 2"/>
          <p:cNvSpPr>
            <a:spLocks noGrp="1" noChangeArrowheads="1"/>
          </p:cNvSpPr>
          <p:nvPr>
            <p:ph type="title"/>
          </p:nvPr>
        </p:nvSpPr>
        <p:spPr>
          <a:xfrm>
            <a:off x="314325" y="192867"/>
            <a:ext cx="8229600" cy="742950"/>
          </a:xfrm>
        </p:spPr>
        <p:txBody>
          <a:bodyPr>
            <a:normAutofit/>
          </a:bodyPr>
          <a:lstStyle/>
          <a:p>
            <a:r>
              <a:rPr lang="en-IE" sz="2800" dirty="0"/>
              <a:t>Encryption/Decryption Process</a:t>
            </a:r>
            <a:endParaRPr lang="en-GB" sz="2800" dirty="0"/>
          </a:p>
        </p:txBody>
      </p:sp>
      <p:pic>
        <p:nvPicPr>
          <p:cNvPr id="37893" name="Picture 5" descr="MACPOWR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0" y="2857500"/>
            <a:ext cx="815579" cy="914400"/>
          </a:xfrm>
          <a:prstGeom prst="rect">
            <a:avLst/>
          </a:prstGeom>
          <a:noFill/>
        </p:spPr>
      </p:pic>
      <p:pic>
        <p:nvPicPr>
          <p:cNvPr id="37895" name="Picture 7" descr="DUMBTER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9200" y="2400302"/>
            <a:ext cx="685800" cy="667941"/>
          </a:xfrm>
          <a:prstGeom prst="rect">
            <a:avLst/>
          </a:prstGeom>
          <a:noFill/>
        </p:spPr>
      </p:pic>
      <p:pic>
        <p:nvPicPr>
          <p:cNvPr id="37896" name="Picture 8" descr="MULTMED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29150" y="4214812"/>
            <a:ext cx="914400" cy="814388"/>
          </a:xfrm>
          <a:prstGeom prst="rect">
            <a:avLst/>
          </a:prstGeom>
          <a:noFill/>
        </p:spPr>
      </p:pic>
      <p:grpSp>
        <p:nvGrpSpPr>
          <p:cNvPr id="37902" name="Group 14"/>
          <p:cNvGrpSpPr>
            <a:grpSpLocks/>
          </p:cNvGrpSpPr>
          <p:nvPr/>
        </p:nvGrpSpPr>
        <p:grpSpPr bwMode="auto">
          <a:xfrm>
            <a:off x="3600450" y="2628900"/>
            <a:ext cx="1657350" cy="514350"/>
            <a:chOff x="2064" y="2160"/>
            <a:chExt cx="1008" cy="384"/>
          </a:xfrm>
        </p:grpSpPr>
        <p:pic>
          <p:nvPicPr>
            <p:cNvPr id="37900" name="Picture 12" descr="PD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64" y="2160"/>
              <a:ext cx="1008" cy="384"/>
            </a:xfrm>
            <a:prstGeom prst="rect">
              <a:avLst/>
            </a:prstGeom>
            <a:noFill/>
          </p:spPr>
        </p:pic>
        <p:sp>
          <p:nvSpPr>
            <p:cNvPr id="37901" name="Text Box 13"/>
            <p:cNvSpPr txBox="1">
              <a:spLocks noChangeArrowheads="1"/>
            </p:cNvSpPr>
            <p:nvPr/>
          </p:nvSpPr>
          <p:spPr bwMode="auto">
            <a:xfrm>
              <a:off x="2345" y="2256"/>
              <a:ext cx="498" cy="224"/>
            </a:xfrm>
            <a:prstGeom prst="rect">
              <a:avLst/>
            </a:prstGeom>
            <a:noFill/>
            <a:ln w="9525">
              <a:noFill/>
              <a:miter lim="800000"/>
              <a:headEnd/>
              <a:tailEnd/>
            </a:ln>
            <a:effectLst/>
          </p:spPr>
          <p:txBody>
            <a:bodyPr wrap="none">
              <a:spAutoFit/>
            </a:bodyPr>
            <a:lstStyle/>
            <a:p>
              <a:r>
                <a:rPr lang="en-IE" sz="1350">
                  <a:solidFill>
                    <a:prstClr val="black"/>
                  </a:solidFill>
                </a:rPr>
                <a:t>Network</a:t>
              </a:r>
              <a:endParaRPr lang="en-GB" sz="1350">
                <a:solidFill>
                  <a:prstClr val="black"/>
                </a:solidFill>
              </a:endParaRPr>
            </a:p>
          </p:txBody>
        </p:sp>
      </p:grpSp>
      <p:grpSp>
        <p:nvGrpSpPr>
          <p:cNvPr id="37920" name="Group 32"/>
          <p:cNvGrpSpPr>
            <a:grpSpLocks/>
          </p:cNvGrpSpPr>
          <p:nvPr/>
        </p:nvGrpSpPr>
        <p:grpSpPr bwMode="auto">
          <a:xfrm>
            <a:off x="1314450" y="1257300"/>
            <a:ext cx="3829050" cy="1485900"/>
            <a:chOff x="192" y="864"/>
            <a:chExt cx="3216" cy="1248"/>
          </a:xfrm>
        </p:grpSpPr>
        <p:graphicFrame>
          <p:nvGraphicFramePr>
            <p:cNvPr id="37898" name="Object 10"/>
            <p:cNvGraphicFramePr>
              <a:graphicFrameLocks noChangeAspect="1"/>
            </p:cNvGraphicFramePr>
            <p:nvPr/>
          </p:nvGraphicFramePr>
          <p:xfrm>
            <a:off x="288" y="864"/>
            <a:ext cx="960" cy="455"/>
          </p:xfrm>
          <a:graphic>
            <a:graphicData uri="http://schemas.openxmlformats.org/presentationml/2006/ole">
              <mc:AlternateContent xmlns:mc="http://schemas.openxmlformats.org/markup-compatibility/2006">
                <mc:Choice xmlns:v="urn:schemas-microsoft-com:vml" Requires="v">
                  <p:oleObj spid="_x0000_s7055" name="VISIO" r:id="rId8" imgW="618480" imgH="294480" progId="">
                    <p:embed/>
                  </p:oleObj>
                </mc:Choice>
                <mc:Fallback>
                  <p:oleObj name="VISIO" r:id="rId8" imgW="618480" imgH="294480" progId="">
                    <p:embed/>
                    <p:pic>
                      <p:nvPicPr>
                        <p:cNvPr id="37898"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 y="864"/>
                          <a:ext cx="960" cy="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903" name="Rectangle 15"/>
            <p:cNvSpPr>
              <a:spLocks noChangeArrowheads="1"/>
            </p:cNvSpPr>
            <p:nvPr/>
          </p:nvSpPr>
          <p:spPr bwMode="auto">
            <a:xfrm>
              <a:off x="192" y="1536"/>
              <a:ext cx="672" cy="480"/>
            </a:xfrm>
            <a:prstGeom prst="rect">
              <a:avLst/>
            </a:prstGeom>
            <a:solidFill>
              <a:srgbClr val="FFFF99"/>
            </a:solidFill>
            <a:ln w="9525">
              <a:solidFill>
                <a:schemeClr val="tx1"/>
              </a:solidFill>
              <a:miter lim="800000"/>
              <a:headEnd/>
              <a:tailEnd/>
            </a:ln>
            <a:effectLst/>
          </p:spPr>
          <p:txBody>
            <a:bodyPr wrap="none" anchor="ctr"/>
            <a:lstStyle/>
            <a:p>
              <a:r>
                <a:rPr lang="en-IE" sz="1350">
                  <a:solidFill>
                    <a:prstClr val="black"/>
                  </a:solidFill>
                </a:rPr>
                <a:t>Plaintext</a:t>
              </a:r>
            </a:p>
            <a:p>
              <a:r>
                <a:rPr lang="en-IE" sz="1350">
                  <a:solidFill>
                    <a:prstClr val="black"/>
                  </a:solidFill>
                </a:rPr>
                <a:t>“Hello”</a:t>
              </a:r>
              <a:endParaRPr lang="en-GB" sz="1350">
                <a:solidFill>
                  <a:prstClr val="black"/>
                </a:solidFill>
              </a:endParaRPr>
            </a:p>
          </p:txBody>
        </p:sp>
        <p:sp>
          <p:nvSpPr>
            <p:cNvPr id="37904" name="Rectangle 16"/>
            <p:cNvSpPr>
              <a:spLocks noChangeArrowheads="1"/>
            </p:cNvSpPr>
            <p:nvPr/>
          </p:nvSpPr>
          <p:spPr bwMode="auto">
            <a:xfrm>
              <a:off x="960" y="1536"/>
              <a:ext cx="768" cy="576"/>
            </a:xfrm>
            <a:prstGeom prst="rect">
              <a:avLst/>
            </a:prstGeom>
            <a:solidFill>
              <a:srgbClr val="FFFF99"/>
            </a:solidFill>
            <a:ln w="9525">
              <a:solidFill>
                <a:schemeClr val="tx1"/>
              </a:solidFill>
              <a:miter lim="800000"/>
              <a:headEnd/>
              <a:tailEnd/>
            </a:ln>
            <a:effectLst/>
          </p:spPr>
          <p:txBody>
            <a:bodyPr wrap="none" anchor="ctr"/>
            <a:lstStyle/>
            <a:p>
              <a:r>
                <a:rPr lang="en-IE" sz="1350">
                  <a:solidFill>
                    <a:prstClr val="black"/>
                  </a:solidFill>
                </a:rPr>
                <a:t>Encryption</a:t>
              </a:r>
            </a:p>
            <a:p>
              <a:r>
                <a:rPr lang="en-IE" sz="1350">
                  <a:solidFill>
                    <a:prstClr val="black"/>
                  </a:solidFill>
                </a:rPr>
                <a:t>Method &amp;</a:t>
              </a:r>
            </a:p>
            <a:p>
              <a:r>
                <a:rPr lang="en-IE" sz="1350">
                  <a:solidFill>
                    <a:prstClr val="black"/>
                  </a:solidFill>
                </a:rPr>
                <a:t>Key</a:t>
              </a:r>
              <a:endParaRPr lang="en-GB" sz="1350">
                <a:solidFill>
                  <a:prstClr val="black"/>
                </a:solidFill>
              </a:endParaRPr>
            </a:p>
          </p:txBody>
        </p:sp>
        <p:sp>
          <p:nvSpPr>
            <p:cNvPr id="37906" name="Rectangle 18"/>
            <p:cNvSpPr>
              <a:spLocks noChangeArrowheads="1"/>
            </p:cNvSpPr>
            <p:nvPr/>
          </p:nvSpPr>
          <p:spPr bwMode="auto">
            <a:xfrm>
              <a:off x="1824" y="1536"/>
              <a:ext cx="1584" cy="288"/>
            </a:xfrm>
            <a:prstGeom prst="rect">
              <a:avLst/>
            </a:prstGeom>
            <a:solidFill>
              <a:srgbClr val="FFCC99"/>
            </a:solidFill>
            <a:ln w="9525">
              <a:solidFill>
                <a:schemeClr val="tx1"/>
              </a:solidFill>
              <a:miter lim="800000"/>
              <a:headEnd/>
              <a:tailEnd/>
            </a:ln>
            <a:effectLst/>
          </p:spPr>
          <p:txBody>
            <a:bodyPr wrap="none" anchor="ctr"/>
            <a:lstStyle/>
            <a:p>
              <a:r>
                <a:rPr lang="en-IE" sz="1350">
                  <a:solidFill>
                    <a:prstClr val="black"/>
                  </a:solidFill>
                </a:rPr>
                <a:t>Ciphertext “11011101”</a:t>
              </a:r>
              <a:endParaRPr lang="en-GB" sz="1350">
                <a:solidFill>
                  <a:prstClr val="black"/>
                </a:solidFill>
              </a:endParaRPr>
            </a:p>
          </p:txBody>
        </p:sp>
        <p:sp>
          <p:nvSpPr>
            <p:cNvPr id="37907" name="Line 19"/>
            <p:cNvSpPr>
              <a:spLocks noChangeShapeType="1"/>
            </p:cNvSpPr>
            <p:nvPr/>
          </p:nvSpPr>
          <p:spPr bwMode="auto">
            <a:xfrm>
              <a:off x="192" y="1392"/>
              <a:ext cx="2544" cy="0"/>
            </a:xfrm>
            <a:prstGeom prst="line">
              <a:avLst/>
            </a:prstGeom>
            <a:noFill/>
            <a:ln w="28575">
              <a:solidFill>
                <a:schemeClr val="tx1"/>
              </a:solidFill>
              <a:round/>
              <a:headEnd/>
              <a:tailEnd type="triangle" w="med" len="med"/>
            </a:ln>
            <a:effectLst/>
          </p:spPr>
          <p:txBody>
            <a:bodyPr/>
            <a:lstStyle/>
            <a:p>
              <a:endParaRPr lang="en-US" sz="1350">
                <a:solidFill>
                  <a:prstClr val="black"/>
                </a:solidFill>
              </a:endParaRPr>
            </a:p>
          </p:txBody>
        </p:sp>
        <p:sp>
          <p:nvSpPr>
            <p:cNvPr id="37908" name="Text Box 20"/>
            <p:cNvSpPr txBox="1">
              <a:spLocks noChangeArrowheads="1"/>
            </p:cNvSpPr>
            <p:nvPr/>
          </p:nvSpPr>
          <p:spPr bwMode="auto">
            <a:xfrm>
              <a:off x="1316" y="892"/>
              <a:ext cx="842" cy="427"/>
            </a:xfrm>
            <a:prstGeom prst="rect">
              <a:avLst/>
            </a:prstGeom>
            <a:noFill/>
            <a:ln w="9525">
              <a:noFill/>
              <a:miter lim="800000"/>
              <a:headEnd/>
              <a:tailEnd/>
            </a:ln>
            <a:effectLst/>
          </p:spPr>
          <p:txBody>
            <a:bodyPr wrap="none">
              <a:spAutoFit/>
            </a:bodyPr>
            <a:lstStyle/>
            <a:p>
              <a:r>
                <a:rPr lang="en-IE" sz="1350">
                  <a:solidFill>
                    <a:prstClr val="black"/>
                  </a:solidFill>
                </a:rPr>
                <a:t>Encryption</a:t>
              </a:r>
            </a:p>
            <a:p>
              <a:r>
                <a:rPr lang="en-IE" sz="1350">
                  <a:solidFill>
                    <a:prstClr val="black"/>
                  </a:solidFill>
                </a:rPr>
                <a:t>Key</a:t>
              </a:r>
              <a:endParaRPr lang="en-GB" sz="1350">
                <a:solidFill>
                  <a:prstClr val="black"/>
                </a:solidFill>
              </a:endParaRPr>
            </a:p>
          </p:txBody>
        </p:sp>
      </p:grpSp>
      <p:grpSp>
        <p:nvGrpSpPr>
          <p:cNvPr id="37919" name="Group 31"/>
          <p:cNvGrpSpPr>
            <a:grpSpLocks/>
          </p:cNvGrpSpPr>
          <p:nvPr/>
        </p:nvGrpSpPr>
        <p:grpSpPr bwMode="auto">
          <a:xfrm>
            <a:off x="3600452" y="2971800"/>
            <a:ext cx="4283869" cy="1428750"/>
            <a:chOff x="1344" y="2736"/>
            <a:chExt cx="3598" cy="1200"/>
          </a:xfrm>
        </p:grpSpPr>
        <p:pic>
          <p:nvPicPr>
            <p:cNvPr id="37897" name="Picture 9" descr="KEY"/>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68" y="2736"/>
              <a:ext cx="816" cy="386"/>
            </a:xfrm>
            <a:prstGeom prst="rect">
              <a:avLst/>
            </a:prstGeom>
            <a:noFill/>
          </p:spPr>
        </p:pic>
        <p:sp>
          <p:nvSpPr>
            <p:cNvPr id="37910" name="Rectangle 22"/>
            <p:cNvSpPr>
              <a:spLocks noChangeArrowheads="1"/>
            </p:cNvSpPr>
            <p:nvPr/>
          </p:nvSpPr>
          <p:spPr bwMode="auto">
            <a:xfrm>
              <a:off x="1344" y="3360"/>
              <a:ext cx="1584" cy="288"/>
            </a:xfrm>
            <a:prstGeom prst="rect">
              <a:avLst/>
            </a:prstGeom>
            <a:solidFill>
              <a:srgbClr val="FFCC99"/>
            </a:solidFill>
            <a:ln w="9525">
              <a:solidFill>
                <a:schemeClr val="tx1"/>
              </a:solidFill>
              <a:miter lim="800000"/>
              <a:headEnd/>
              <a:tailEnd/>
            </a:ln>
            <a:effectLst/>
          </p:spPr>
          <p:txBody>
            <a:bodyPr wrap="none" anchor="ctr"/>
            <a:lstStyle/>
            <a:p>
              <a:r>
                <a:rPr lang="en-IE" sz="1350">
                  <a:solidFill>
                    <a:prstClr val="black"/>
                  </a:solidFill>
                </a:rPr>
                <a:t>Ciphertext “11011101”</a:t>
              </a:r>
              <a:endParaRPr lang="en-GB" sz="1350">
                <a:solidFill>
                  <a:prstClr val="black"/>
                </a:solidFill>
              </a:endParaRPr>
            </a:p>
          </p:txBody>
        </p:sp>
        <p:sp>
          <p:nvSpPr>
            <p:cNvPr id="37911" name="Rectangle 23"/>
            <p:cNvSpPr>
              <a:spLocks noChangeArrowheads="1"/>
            </p:cNvSpPr>
            <p:nvPr/>
          </p:nvSpPr>
          <p:spPr bwMode="auto">
            <a:xfrm>
              <a:off x="3936" y="3360"/>
              <a:ext cx="672" cy="480"/>
            </a:xfrm>
            <a:prstGeom prst="rect">
              <a:avLst/>
            </a:prstGeom>
            <a:solidFill>
              <a:srgbClr val="FFFF99"/>
            </a:solidFill>
            <a:ln w="9525">
              <a:solidFill>
                <a:schemeClr val="tx1"/>
              </a:solidFill>
              <a:miter lim="800000"/>
              <a:headEnd/>
              <a:tailEnd/>
            </a:ln>
            <a:effectLst/>
          </p:spPr>
          <p:txBody>
            <a:bodyPr wrap="none" anchor="ctr"/>
            <a:lstStyle/>
            <a:p>
              <a:r>
                <a:rPr lang="en-IE" sz="1350">
                  <a:solidFill>
                    <a:prstClr val="black"/>
                  </a:solidFill>
                </a:rPr>
                <a:t>Plaintext</a:t>
              </a:r>
            </a:p>
            <a:p>
              <a:r>
                <a:rPr lang="en-IE" sz="1350">
                  <a:solidFill>
                    <a:prstClr val="black"/>
                  </a:solidFill>
                </a:rPr>
                <a:t>“Hello”</a:t>
              </a:r>
              <a:endParaRPr lang="en-GB" sz="1350">
                <a:solidFill>
                  <a:prstClr val="black"/>
                </a:solidFill>
              </a:endParaRPr>
            </a:p>
          </p:txBody>
        </p:sp>
        <p:sp>
          <p:nvSpPr>
            <p:cNvPr id="37912" name="Rectangle 24"/>
            <p:cNvSpPr>
              <a:spLocks noChangeArrowheads="1"/>
            </p:cNvSpPr>
            <p:nvPr/>
          </p:nvSpPr>
          <p:spPr bwMode="auto">
            <a:xfrm>
              <a:off x="3024" y="3360"/>
              <a:ext cx="816" cy="576"/>
            </a:xfrm>
            <a:prstGeom prst="rect">
              <a:avLst/>
            </a:prstGeom>
            <a:solidFill>
              <a:srgbClr val="FFFF99"/>
            </a:solidFill>
            <a:ln w="9525">
              <a:solidFill>
                <a:schemeClr val="tx1"/>
              </a:solidFill>
              <a:miter lim="800000"/>
              <a:headEnd/>
              <a:tailEnd/>
            </a:ln>
            <a:effectLst/>
          </p:spPr>
          <p:txBody>
            <a:bodyPr wrap="none" anchor="ctr"/>
            <a:lstStyle/>
            <a:p>
              <a:r>
                <a:rPr lang="en-IE" sz="1350">
                  <a:solidFill>
                    <a:prstClr val="black"/>
                  </a:solidFill>
                </a:rPr>
                <a:t>Decryption</a:t>
              </a:r>
            </a:p>
            <a:p>
              <a:r>
                <a:rPr lang="en-IE" sz="1350">
                  <a:solidFill>
                    <a:prstClr val="black"/>
                  </a:solidFill>
                </a:rPr>
                <a:t>Method &amp;</a:t>
              </a:r>
            </a:p>
            <a:p>
              <a:r>
                <a:rPr lang="en-IE" sz="1350">
                  <a:solidFill>
                    <a:prstClr val="black"/>
                  </a:solidFill>
                </a:rPr>
                <a:t>Key</a:t>
              </a:r>
              <a:endParaRPr lang="en-GB" sz="1350">
                <a:solidFill>
                  <a:prstClr val="black"/>
                </a:solidFill>
              </a:endParaRPr>
            </a:p>
          </p:txBody>
        </p:sp>
        <p:sp>
          <p:nvSpPr>
            <p:cNvPr id="37917" name="Line 29"/>
            <p:cNvSpPr>
              <a:spLocks noChangeShapeType="1"/>
            </p:cNvSpPr>
            <p:nvPr/>
          </p:nvSpPr>
          <p:spPr bwMode="auto">
            <a:xfrm>
              <a:off x="2112" y="3216"/>
              <a:ext cx="2544" cy="0"/>
            </a:xfrm>
            <a:prstGeom prst="line">
              <a:avLst/>
            </a:prstGeom>
            <a:noFill/>
            <a:ln w="28575">
              <a:solidFill>
                <a:schemeClr val="tx1"/>
              </a:solidFill>
              <a:round/>
              <a:headEnd/>
              <a:tailEnd type="triangle" w="med" len="med"/>
            </a:ln>
            <a:effectLst/>
          </p:spPr>
          <p:txBody>
            <a:bodyPr/>
            <a:lstStyle/>
            <a:p>
              <a:endParaRPr lang="en-US" sz="1350">
                <a:solidFill>
                  <a:prstClr val="black"/>
                </a:solidFill>
              </a:endParaRPr>
            </a:p>
          </p:txBody>
        </p:sp>
        <p:sp>
          <p:nvSpPr>
            <p:cNvPr id="37918" name="Text Box 30"/>
            <p:cNvSpPr txBox="1">
              <a:spLocks noChangeArrowheads="1"/>
            </p:cNvSpPr>
            <p:nvPr/>
          </p:nvSpPr>
          <p:spPr bwMode="auto">
            <a:xfrm>
              <a:off x="4092" y="2736"/>
              <a:ext cx="850" cy="427"/>
            </a:xfrm>
            <a:prstGeom prst="rect">
              <a:avLst/>
            </a:prstGeom>
            <a:noFill/>
            <a:ln w="9525">
              <a:noFill/>
              <a:miter lim="800000"/>
              <a:headEnd/>
              <a:tailEnd/>
            </a:ln>
            <a:effectLst/>
          </p:spPr>
          <p:txBody>
            <a:bodyPr wrap="none">
              <a:spAutoFit/>
            </a:bodyPr>
            <a:lstStyle/>
            <a:p>
              <a:r>
                <a:rPr lang="en-IE" sz="1350">
                  <a:solidFill>
                    <a:prstClr val="black"/>
                  </a:solidFill>
                </a:rPr>
                <a:t>Decryption</a:t>
              </a:r>
            </a:p>
            <a:p>
              <a:r>
                <a:rPr lang="en-IE" sz="1350">
                  <a:solidFill>
                    <a:prstClr val="black"/>
                  </a:solidFill>
                </a:rPr>
                <a:t>Key</a:t>
              </a:r>
              <a:endParaRPr lang="en-GB" sz="1350">
                <a:solidFill>
                  <a:prstClr val="black"/>
                </a:solidFill>
              </a:endParaRPr>
            </a:p>
          </p:txBody>
        </p:sp>
      </p:grpSp>
      <p:sp>
        <p:nvSpPr>
          <p:cNvPr id="37921" name="Line 33"/>
          <p:cNvSpPr>
            <a:spLocks noChangeShapeType="1"/>
          </p:cNvSpPr>
          <p:nvPr/>
        </p:nvSpPr>
        <p:spPr bwMode="auto">
          <a:xfrm>
            <a:off x="4062413" y="3086100"/>
            <a:ext cx="372666" cy="628650"/>
          </a:xfrm>
          <a:prstGeom prst="line">
            <a:avLst/>
          </a:prstGeom>
          <a:noFill/>
          <a:ln w="28575">
            <a:solidFill>
              <a:schemeClr val="tx1"/>
            </a:solidFill>
            <a:round/>
            <a:headEnd/>
            <a:tailEnd type="triangle" w="med" len="med"/>
          </a:ln>
          <a:effectLst/>
        </p:spPr>
        <p:txBody>
          <a:bodyPr/>
          <a:lstStyle/>
          <a:p>
            <a:endParaRPr lang="en-US" sz="1350">
              <a:solidFill>
                <a:prstClr val="black"/>
              </a:solidFill>
            </a:endParaRPr>
          </a:p>
        </p:txBody>
      </p:sp>
      <p:sp>
        <p:nvSpPr>
          <p:cNvPr id="37922" name="Line 34"/>
          <p:cNvSpPr>
            <a:spLocks noChangeShapeType="1"/>
          </p:cNvSpPr>
          <p:nvPr/>
        </p:nvSpPr>
        <p:spPr bwMode="auto">
          <a:xfrm flipH="1" flipV="1">
            <a:off x="3688560" y="2400300"/>
            <a:ext cx="197644" cy="342900"/>
          </a:xfrm>
          <a:prstGeom prst="line">
            <a:avLst/>
          </a:prstGeom>
          <a:noFill/>
          <a:ln w="28575">
            <a:solidFill>
              <a:schemeClr val="tx1"/>
            </a:solidFill>
            <a:round/>
            <a:headEnd/>
            <a:tailEnd/>
          </a:ln>
          <a:effectLst/>
        </p:spPr>
        <p:txBody>
          <a:bodyPr/>
          <a:lstStyle/>
          <a:p>
            <a:endParaRPr lang="en-US" sz="1350">
              <a:solidFill>
                <a:prstClr val="black"/>
              </a:solidFill>
            </a:endParaRPr>
          </a:p>
        </p:txBody>
      </p:sp>
      <p:sp>
        <p:nvSpPr>
          <p:cNvPr id="37923" name="Text Box 35"/>
          <p:cNvSpPr txBox="1">
            <a:spLocks noChangeArrowheads="1"/>
          </p:cNvSpPr>
          <p:nvPr/>
        </p:nvSpPr>
        <p:spPr bwMode="auto">
          <a:xfrm>
            <a:off x="5600701" y="2457450"/>
            <a:ext cx="1011815" cy="300082"/>
          </a:xfrm>
          <a:prstGeom prst="rect">
            <a:avLst/>
          </a:prstGeom>
          <a:noFill/>
          <a:ln w="9525">
            <a:noFill/>
            <a:miter lim="800000"/>
            <a:headEnd/>
            <a:tailEnd/>
          </a:ln>
          <a:effectLst/>
        </p:spPr>
        <p:txBody>
          <a:bodyPr wrap="none">
            <a:spAutoFit/>
          </a:bodyPr>
          <a:lstStyle/>
          <a:p>
            <a:r>
              <a:rPr lang="en-IE" sz="1350">
                <a:solidFill>
                  <a:prstClr val="black"/>
                </a:solidFill>
              </a:rPr>
              <a:t>Interceptor</a:t>
            </a:r>
            <a:endParaRPr lang="en-GB" sz="1350">
              <a:solidFill>
                <a:prstClr val="black"/>
              </a:solidFill>
            </a:endParaRPr>
          </a:p>
        </p:txBody>
      </p:sp>
      <p:sp>
        <p:nvSpPr>
          <p:cNvPr id="37924" name="Text Box 36"/>
          <p:cNvSpPr txBox="1">
            <a:spLocks noChangeArrowheads="1"/>
          </p:cNvSpPr>
          <p:nvPr/>
        </p:nvSpPr>
        <p:spPr bwMode="auto">
          <a:xfrm>
            <a:off x="2343150" y="3725466"/>
            <a:ext cx="742576" cy="300082"/>
          </a:xfrm>
          <a:prstGeom prst="rect">
            <a:avLst/>
          </a:prstGeom>
          <a:noFill/>
          <a:ln w="9525">
            <a:noFill/>
            <a:miter lim="800000"/>
            <a:headEnd/>
            <a:tailEnd/>
          </a:ln>
          <a:effectLst/>
        </p:spPr>
        <p:txBody>
          <a:bodyPr wrap="none">
            <a:spAutoFit/>
          </a:bodyPr>
          <a:lstStyle/>
          <a:p>
            <a:r>
              <a:rPr lang="en-IE" sz="1350">
                <a:solidFill>
                  <a:prstClr val="black"/>
                </a:solidFill>
              </a:rPr>
              <a:t>Party A</a:t>
            </a:r>
            <a:endParaRPr lang="en-GB" sz="1350">
              <a:solidFill>
                <a:prstClr val="black"/>
              </a:solidFill>
            </a:endParaRPr>
          </a:p>
        </p:txBody>
      </p:sp>
      <p:sp>
        <p:nvSpPr>
          <p:cNvPr id="37925" name="Text Box 37"/>
          <p:cNvSpPr txBox="1">
            <a:spLocks noChangeArrowheads="1"/>
          </p:cNvSpPr>
          <p:nvPr/>
        </p:nvSpPr>
        <p:spPr bwMode="auto">
          <a:xfrm>
            <a:off x="5543553" y="4657725"/>
            <a:ext cx="752129" cy="300082"/>
          </a:xfrm>
          <a:prstGeom prst="rect">
            <a:avLst/>
          </a:prstGeom>
          <a:noFill/>
          <a:ln w="9525">
            <a:noFill/>
            <a:miter lim="800000"/>
            <a:headEnd/>
            <a:tailEnd/>
          </a:ln>
          <a:effectLst/>
        </p:spPr>
        <p:txBody>
          <a:bodyPr wrap="none">
            <a:spAutoFit/>
          </a:bodyPr>
          <a:lstStyle/>
          <a:p>
            <a:r>
              <a:rPr lang="en-IE" sz="1350">
                <a:solidFill>
                  <a:prstClr val="black"/>
                </a:solidFill>
              </a:rPr>
              <a:t>Party B</a:t>
            </a:r>
            <a:endParaRPr lang="en-GB" sz="1350">
              <a:solidFill>
                <a:prstClr val="black"/>
              </a:solidFill>
            </a:endParaRPr>
          </a:p>
        </p:txBody>
      </p:sp>
      <p:sp>
        <p:nvSpPr>
          <p:cNvPr id="37926" name="Rectangle 38"/>
          <p:cNvSpPr>
            <a:spLocks noChangeArrowheads="1"/>
          </p:cNvSpPr>
          <p:nvPr/>
        </p:nvSpPr>
        <p:spPr bwMode="auto">
          <a:xfrm>
            <a:off x="5372100" y="1314450"/>
            <a:ext cx="2171700" cy="914400"/>
          </a:xfrm>
          <a:prstGeom prst="rect">
            <a:avLst/>
          </a:prstGeom>
          <a:solidFill>
            <a:schemeClr val="bg1"/>
          </a:solidFill>
          <a:ln w="28575">
            <a:solidFill>
              <a:schemeClr val="tx1"/>
            </a:solidFill>
            <a:miter lim="800000"/>
            <a:headEnd/>
            <a:tailEnd/>
          </a:ln>
          <a:effectLst/>
        </p:spPr>
        <p:txBody>
          <a:bodyPr wrap="none" anchor="ctr"/>
          <a:lstStyle/>
          <a:p>
            <a:r>
              <a:rPr lang="en-IE" sz="1350" b="1" dirty="0">
                <a:solidFill>
                  <a:prstClr val="black"/>
                </a:solidFill>
              </a:rPr>
              <a:t>Note:</a:t>
            </a:r>
          </a:p>
          <a:p>
            <a:r>
              <a:rPr lang="en-IE" sz="1350" b="1" dirty="0">
                <a:solidFill>
                  <a:prstClr val="black"/>
                </a:solidFill>
              </a:rPr>
              <a:t>Interceptor Cannot Read</a:t>
            </a:r>
          </a:p>
          <a:p>
            <a:r>
              <a:rPr lang="en-IE" sz="1350" b="1" dirty="0">
                <a:solidFill>
                  <a:prstClr val="black"/>
                </a:solidFill>
              </a:rPr>
              <a:t>Cyphertext Without the</a:t>
            </a:r>
          </a:p>
          <a:p>
            <a:r>
              <a:rPr lang="en-IE" sz="1350" b="1" dirty="0">
                <a:solidFill>
                  <a:prstClr val="black"/>
                </a:solidFill>
              </a:rPr>
              <a:t>Decryption Key</a:t>
            </a:r>
            <a:endParaRPr lang="en-GB" sz="1350" b="1" dirty="0">
              <a:solidFill>
                <a:prstClr val="black"/>
              </a:solidFill>
            </a:endParaRPr>
          </a:p>
        </p:txBody>
      </p:sp>
    </p:spTree>
    <p:extLst>
      <p:ext uri="{BB962C8B-B14F-4D97-AF65-F5344CB8AC3E}">
        <p14:creationId xmlns:p14="http://schemas.microsoft.com/office/powerpoint/2010/main" val="24012765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200150"/>
            <a:ext cx="8784976" cy="3657600"/>
          </a:xfrm>
        </p:spPr>
        <p:txBody>
          <a:bodyPr>
            <a:normAutofit fontScale="77500" lnSpcReduction="20000"/>
          </a:bodyPr>
          <a:lstStyle/>
          <a:p>
            <a:r>
              <a:rPr lang="en-US" altLang="en-US" dirty="0"/>
              <a:t>Authentication is </a:t>
            </a:r>
            <a:r>
              <a:rPr lang="en-US" altLang="en-US" dirty="0">
                <a:solidFill>
                  <a:schemeClr val="tx2"/>
                </a:solidFill>
              </a:rPr>
              <a:t>to verify the identity of a user when they log in to a network using a username and password</a:t>
            </a:r>
            <a:r>
              <a:rPr lang="en-US" altLang="en-US" sz="2500" dirty="0"/>
              <a:t>. It is </a:t>
            </a:r>
            <a:r>
              <a:rPr lang="en-US" sz="2500" dirty="0"/>
              <a:t>the </a:t>
            </a:r>
            <a:r>
              <a:rPr lang="en-US" dirty="0"/>
              <a:t>process or action of “</a:t>
            </a:r>
            <a:r>
              <a:rPr lang="en-US" dirty="0">
                <a:solidFill>
                  <a:schemeClr val="tx2"/>
                </a:solidFill>
              </a:rPr>
              <a:t>proving or showing something to be true, genuine, or valid</a:t>
            </a:r>
            <a:r>
              <a:rPr lang="en-US" dirty="0"/>
              <a:t>.” In Computing World, it is the process or action of “</a:t>
            </a:r>
            <a:r>
              <a:rPr lang="en-US" dirty="0">
                <a:solidFill>
                  <a:schemeClr val="tx2"/>
                </a:solidFill>
              </a:rPr>
              <a:t>verifying the identity of a user or a process</a:t>
            </a:r>
            <a:r>
              <a:rPr lang="en-US" dirty="0"/>
              <a:t>” (mostly used while logging into a computer software/network/website.)</a:t>
            </a:r>
            <a:endParaRPr lang="en-US" altLang="en-US" dirty="0">
              <a:solidFill>
                <a:schemeClr val="tx2"/>
              </a:solidFill>
            </a:endParaRPr>
          </a:p>
          <a:p>
            <a:endParaRPr lang="en-US" altLang="en-US" dirty="0">
              <a:solidFill>
                <a:schemeClr val="tx2"/>
              </a:solidFill>
            </a:endParaRPr>
          </a:p>
          <a:p>
            <a:r>
              <a:rPr lang="en-US" altLang="en-US" dirty="0"/>
              <a:t>The network administrator </a:t>
            </a:r>
            <a:r>
              <a:rPr lang="en-US" altLang="en-US" dirty="0">
                <a:solidFill>
                  <a:schemeClr val="tx2"/>
                </a:solidFill>
              </a:rPr>
              <a:t>creates an account and assigns a username + password to it.</a:t>
            </a:r>
          </a:p>
          <a:p>
            <a:endParaRPr lang="en-US" altLang="en-US" dirty="0">
              <a:solidFill>
                <a:srgbClr val="0070C0"/>
              </a:solidFill>
            </a:endParaRPr>
          </a:p>
          <a:p>
            <a:r>
              <a:rPr lang="en-CA" altLang="en-US" dirty="0"/>
              <a:t>The account is usually created </a:t>
            </a:r>
            <a:r>
              <a:rPr lang="en-CA" altLang="en-US" dirty="0">
                <a:solidFill>
                  <a:schemeClr val="tx2"/>
                </a:solidFill>
              </a:rPr>
              <a:t>when IT receives instruction from HR</a:t>
            </a:r>
            <a:r>
              <a:rPr lang="en-CA" altLang="en-US" dirty="0">
                <a:solidFill>
                  <a:srgbClr val="0070C0"/>
                </a:solidFill>
              </a:rPr>
              <a:t> </a:t>
            </a:r>
            <a:r>
              <a:rPr lang="en-CA" altLang="en-US" dirty="0"/>
              <a:t>about a new hire or a change in duties. </a:t>
            </a:r>
            <a:r>
              <a:rPr lang="en-CA" altLang="en-US" dirty="0">
                <a:solidFill>
                  <a:schemeClr val="tx2"/>
                </a:solidFill>
              </a:rPr>
              <a:t>Mostly a username is based on organization standard and a password is a temporary password </a:t>
            </a:r>
            <a:r>
              <a:rPr lang="en-CA" altLang="en-US" dirty="0"/>
              <a:t>which is changed on first login by the user.</a:t>
            </a:r>
            <a:endParaRPr lang="en-US" altLang="en-US" dirty="0"/>
          </a:p>
        </p:txBody>
      </p:sp>
      <p:sp>
        <p:nvSpPr>
          <p:cNvPr id="8" name="Title 1"/>
          <p:cNvSpPr>
            <a:spLocks noGrp="1"/>
          </p:cNvSpPr>
          <p:nvPr>
            <p:ph type="title"/>
          </p:nvPr>
        </p:nvSpPr>
        <p:spPr>
          <a:xfrm>
            <a:off x="89755" y="339502"/>
            <a:ext cx="8964488" cy="742950"/>
          </a:xfrm>
        </p:spPr>
        <p:txBody>
          <a:bodyPr>
            <a:noAutofit/>
          </a:bodyPr>
          <a:lstStyle/>
          <a:p>
            <a:r>
              <a:rPr lang="en-US" sz="3200" dirty="0"/>
              <a:t>Notes on Authentication</a:t>
            </a:r>
          </a:p>
        </p:txBody>
      </p:sp>
    </p:spTree>
    <p:extLst>
      <p:ext uri="{BB962C8B-B14F-4D97-AF65-F5344CB8AC3E}">
        <p14:creationId xmlns:p14="http://schemas.microsoft.com/office/powerpoint/2010/main" val="1396397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3E681-DB76-4374-8313-A9308815E067}"/>
              </a:ext>
            </a:extLst>
          </p:cNvPr>
          <p:cNvSpPr>
            <a:spLocks noGrp="1"/>
          </p:cNvSpPr>
          <p:nvPr>
            <p:ph type="title"/>
          </p:nvPr>
        </p:nvSpPr>
        <p:spPr/>
        <p:txBody>
          <a:bodyPr/>
          <a:lstStyle/>
          <a:p>
            <a:pPr algn="ctr"/>
            <a:r>
              <a:rPr lang="en-CA" dirty="0"/>
              <a:t>Some see the glass as half empty</a:t>
            </a:r>
          </a:p>
        </p:txBody>
      </p:sp>
      <p:pic>
        <p:nvPicPr>
          <p:cNvPr id="4" name="Picture 3">
            <a:extLst>
              <a:ext uri="{FF2B5EF4-FFF2-40B4-BE49-F238E27FC236}">
                <a16:creationId xmlns:a16="http://schemas.microsoft.com/office/drawing/2014/main" id="{8AEAB905-CCFF-4460-9339-5434EA551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127" y="803954"/>
            <a:ext cx="3181745" cy="4339546"/>
          </a:xfrm>
          <a:prstGeom prst="rect">
            <a:avLst/>
          </a:prstGeom>
        </p:spPr>
      </p:pic>
    </p:spTree>
    <p:extLst>
      <p:ext uri="{BB962C8B-B14F-4D97-AF65-F5344CB8AC3E}">
        <p14:creationId xmlns:p14="http://schemas.microsoft.com/office/powerpoint/2010/main" val="196287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223" y="339502"/>
            <a:ext cx="8229600" cy="742950"/>
          </a:xfrm>
        </p:spPr>
        <p:txBody>
          <a:bodyPr>
            <a:normAutofit/>
          </a:bodyPr>
          <a:lstStyle/>
          <a:p>
            <a:r>
              <a:rPr lang="en-US" sz="2800" b="1" dirty="0">
                <a:latin typeface="Arial" panose="020B0604020202020204" pitchFamily="34" charset="0"/>
                <a:cs typeface="Arial" panose="020B0604020202020204" pitchFamily="34" charset="0"/>
              </a:rPr>
              <a:t>Programmer’s Perspective of Encryption</a:t>
            </a:r>
            <a:endParaRPr lang="en-CA" sz="2800" dirty="0"/>
          </a:p>
        </p:txBody>
      </p:sp>
      <p:sp>
        <p:nvSpPr>
          <p:cNvPr id="3" name="Content Placeholder 2"/>
          <p:cNvSpPr>
            <a:spLocks noGrp="1"/>
          </p:cNvSpPr>
          <p:nvPr>
            <p:ph idx="1"/>
          </p:nvPr>
        </p:nvSpPr>
        <p:spPr>
          <a:xfrm>
            <a:off x="251520" y="1200150"/>
            <a:ext cx="8784976" cy="3657600"/>
          </a:xfrm>
        </p:spPr>
        <p:txBody>
          <a:bodyPr>
            <a:normAutofit fontScale="92500" lnSpcReduction="20000"/>
          </a:bodyPr>
          <a:lstStyle/>
          <a:p>
            <a:r>
              <a:rPr lang="en-US" dirty="0">
                <a:latin typeface="Arial" panose="020B0604020202020204" pitchFamily="34" charset="0"/>
                <a:cs typeface="Arial" panose="020B0604020202020204" pitchFamily="34" charset="0"/>
              </a:rPr>
              <a:t>Popular symmetrical encryptions include AES and RC4. Popular Asymmetrical encryptions include RSA and </a:t>
            </a:r>
            <a:r>
              <a:rPr lang="en-CA" dirty="0" err="1"/>
              <a:t>EIGamal</a:t>
            </a:r>
            <a:r>
              <a:rPr lang="en-CA" dirty="0"/>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Many programming languages have </a:t>
            </a:r>
            <a:r>
              <a:rPr lang="en-US" dirty="0">
                <a:solidFill>
                  <a:schemeClr val="tx2"/>
                </a:solidFill>
                <a:latin typeface="Arial" panose="020B0604020202020204" pitchFamily="34" charset="0"/>
                <a:cs typeface="Arial" panose="020B0604020202020204" pitchFamily="34" charset="0"/>
              </a:rPr>
              <a:t>libraries for implementing encryption and decryption algorithms </a:t>
            </a:r>
            <a:r>
              <a:rPr lang="en-US" dirty="0">
                <a:latin typeface="Arial" panose="020B0604020202020204" pitchFamily="34" charset="0"/>
                <a:cs typeface="Arial" panose="020B0604020202020204" pitchFamily="34" charset="0"/>
              </a:rPr>
              <a:t>to secure data across insecure networks.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These are just some examples:</a:t>
            </a:r>
          </a:p>
          <a:p>
            <a:pPr lvl="1">
              <a:buFont typeface="Courier New" panose="02070309020205020404" pitchFamily="49" charset="0"/>
              <a:buChar char="o"/>
            </a:pPr>
            <a:r>
              <a:rPr lang="en-US" dirty="0" err="1">
                <a:latin typeface="Arial" panose="020B0604020202020204" pitchFamily="34" charset="0"/>
                <a:cs typeface="Arial" panose="020B0604020202020204" pitchFamily="34" charset="0"/>
              </a:rPr>
              <a:t>Jasypt</a:t>
            </a:r>
            <a:r>
              <a:rPr lang="en-US" dirty="0">
                <a:latin typeface="Arial" panose="020B0604020202020204" pitchFamily="34" charset="0"/>
                <a:cs typeface="Arial" panose="020B0604020202020204" pitchFamily="34" charset="0"/>
              </a:rPr>
              <a:t> library: a Java simplified encryption library</a:t>
            </a:r>
          </a:p>
          <a:p>
            <a:pPr lvl="1">
              <a:buFont typeface="Courier New" panose="02070309020205020404" pitchFamily="49" charset="0"/>
              <a:buChar char="o"/>
            </a:pPr>
            <a:r>
              <a:rPr lang="en-CA" dirty="0">
                <a:latin typeface="Arial" panose="020B0604020202020204" pitchFamily="34" charset="0"/>
                <a:cs typeface="Arial" panose="020B0604020202020204" pitchFamily="34" charset="0"/>
              </a:rPr>
              <a:t>CryptoAPI: .NET encryption library</a:t>
            </a:r>
          </a:p>
          <a:p>
            <a:pPr lvl="1">
              <a:buFont typeface="Courier New" panose="02070309020205020404" pitchFamily="49" charset="0"/>
              <a:buChar char="o"/>
            </a:pPr>
            <a:r>
              <a:rPr lang="en-CA" dirty="0" err="1">
                <a:latin typeface="Arial" panose="020B0604020202020204" pitchFamily="34" charset="0"/>
                <a:cs typeface="Arial" panose="020B0604020202020204" pitchFamily="34" charset="0"/>
              </a:rPr>
              <a:t>OpenPGP</a:t>
            </a:r>
            <a:r>
              <a:rPr lang="en-CA" dirty="0">
                <a:latin typeface="Arial" panose="020B0604020202020204" pitchFamily="34" charset="0"/>
                <a:cs typeface="Arial" panose="020B0604020202020204" pitchFamily="34" charset="0"/>
              </a:rPr>
              <a:t>: available for different platforms</a:t>
            </a:r>
            <a:endParaRPr lang="en-US" dirty="0">
              <a:latin typeface="Antique Olive Roman" pitchFamily="34" charset="0"/>
              <a:cs typeface="Arial" panose="020B0604020202020204" pitchFamily="34" charset="0"/>
            </a:endParaRPr>
          </a:p>
          <a:p>
            <a:endParaRPr lang="en-CA" dirty="0"/>
          </a:p>
        </p:txBody>
      </p:sp>
    </p:spTree>
    <p:extLst>
      <p:ext uri="{BB962C8B-B14F-4D97-AF65-F5344CB8AC3E}">
        <p14:creationId xmlns:p14="http://schemas.microsoft.com/office/powerpoint/2010/main" val="889685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3528" y="1347614"/>
            <a:ext cx="8712968" cy="3693000"/>
          </a:xfrm>
        </p:spPr>
        <p:txBody>
          <a:bodyPr>
            <a:normAutofit fontScale="77500" lnSpcReduction="20000"/>
          </a:bodyPr>
          <a:lstStyle/>
          <a:p>
            <a:r>
              <a:rPr lang="en-US" dirty="0"/>
              <a:t>Encryption is the “</a:t>
            </a:r>
            <a:r>
              <a:rPr lang="en-US" dirty="0">
                <a:solidFill>
                  <a:schemeClr val="tx2"/>
                </a:solidFill>
              </a:rPr>
              <a:t>process of converting information or data into a code</a:t>
            </a:r>
            <a:r>
              <a:rPr lang="en-US" dirty="0"/>
              <a:t>”, especially to “</a:t>
            </a:r>
            <a:r>
              <a:rPr lang="en-US" dirty="0">
                <a:solidFill>
                  <a:schemeClr val="tx2"/>
                </a:solidFill>
              </a:rPr>
              <a:t>prevent unauthorized access</a:t>
            </a:r>
            <a:r>
              <a:rPr lang="en-US" dirty="0"/>
              <a:t>,” even while data is being transmitted over insecure computer networks.</a:t>
            </a:r>
          </a:p>
          <a:p>
            <a:endParaRPr lang="en-US" dirty="0"/>
          </a:p>
          <a:p>
            <a:r>
              <a:rPr lang="en-US" dirty="0"/>
              <a:t>In other words, Encryption is a </a:t>
            </a:r>
            <a:r>
              <a:rPr lang="en-US" altLang="en-US" dirty="0">
                <a:solidFill>
                  <a:schemeClr val="tx2"/>
                </a:solidFill>
              </a:rPr>
              <a:t>process</a:t>
            </a:r>
            <a:r>
              <a:rPr lang="en-US" altLang="en-US" dirty="0">
                <a:solidFill>
                  <a:srgbClr val="0070C0"/>
                </a:solidFill>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of encoding or enciphering a message </a:t>
            </a:r>
            <a:r>
              <a:rPr lang="en-US" altLang="en-US" dirty="0">
                <a:solidFill>
                  <a:schemeClr val="tx2"/>
                </a:solidFill>
              </a:rPr>
              <a:t>to hide its meaning</a:t>
            </a:r>
            <a:r>
              <a:rPr lang="en-US" altLang="en-US" dirty="0">
                <a:latin typeface="Arial" panose="020B0604020202020204" pitchFamily="34" charset="0"/>
                <a:cs typeface="Arial" panose="020B0604020202020204" pitchFamily="34" charset="0"/>
              </a:rPr>
              <a:t>, called cyphertext, and </a:t>
            </a:r>
            <a:r>
              <a:rPr lang="en-US" altLang="en-US" dirty="0">
                <a:solidFill>
                  <a:schemeClr val="tx2"/>
                </a:solidFill>
              </a:rPr>
              <a:t>secure it across insecure networks </a:t>
            </a:r>
            <a:r>
              <a:rPr lang="en-US" altLang="en-US" dirty="0">
                <a:latin typeface="Arial" panose="020B0604020202020204" pitchFamily="34" charset="0"/>
                <a:cs typeface="Arial" panose="020B0604020202020204" pitchFamily="34" charset="0"/>
              </a:rPr>
              <a:t>such as Internet.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Encryption is </a:t>
            </a:r>
            <a:r>
              <a:rPr lang="en-US" dirty="0">
                <a:solidFill>
                  <a:schemeClr val="tx2"/>
                </a:solidFill>
              </a:rPr>
              <a:t>the most effective way to achieve data security in transit across insecure networks</a:t>
            </a:r>
            <a:r>
              <a:rPr lang="en-US" dirty="0">
                <a:latin typeface="Arial" panose="020B0604020202020204" pitchFamily="34" charset="0"/>
                <a:cs typeface="Arial" panose="020B0604020202020204" pitchFamily="34" charset="0"/>
              </a:rPr>
              <a:t>. To read an encrypted file, you must have access to </a:t>
            </a:r>
            <a:r>
              <a:rPr lang="en-US" dirty="0">
                <a:solidFill>
                  <a:schemeClr val="tx2"/>
                </a:solidFill>
              </a:rPr>
              <a:t>a secret key or password </a:t>
            </a:r>
            <a:r>
              <a:rPr lang="en-US" dirty="0">
                <a:latin typeface="Arial" panose="020B0604020202020204" pitchFamily="34" charset="0"/>
                <a:cs typeface="Arial" panose="020B0604020202020204" pitchFamily="34" charset="0"/>
              </a:rPr>
              <a:t>that enables you to decrypt it. </a:t>
            </a:r>
          </a:p>
          <a:p>
            <a:endParaRPr lang="en-US" dirty="0"/>
          </a:p>
        </p:txBody>
      </p:sp>
      <p:sp>
        <p:nvSpPr>
          <p:cNvPr id="6" name="Title 1"/>
          <p:cNvSpPr>
            <a:spLocks noGrp="1"/>
          </p:cNvSpPr>
          <p:nvPr>
            <p:ph type="title"/>
          </p:nvPr>
        </p:nvSpPr>
        <p:spPr>
          <a:xfrm>
            <a:off x="89755" y="339502"/>
            <a:ext cx="8964488" cy="742950"/>
          </a:xfrm>
        </p:spPr>
        <p:txBody>
          <a:bodyPr>
            <a:noAutofit/>
          </a:bodyPr>
          <a:lstStyle/>
          <a:p>
            <a:pPr lvl="0"/>
            <a:r>
              <a:rPr lang="en-US" sz="3200" dirty="0"/>
              <a:t>What is Encryption?</a:t>
            </a:r>
          </a:p>
        </p:txBody>
      </p:sp>
    </p:spTree>
    <p:extLst>
      <p:ext uri="{BB962C8B-B14F-4D97-AF65-F5344CB8AC3E}">
        <p14:creationId xmlns:p14="http://schemas.microsoft.com/office/powerpoint/2010/main" val="3580699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15515" y="1203598"/>
            <a:ext cx="8712968" cy="3693000"/>
          </a:xfrm>
        </p:spPr>
        <p:txBody>
          <a:bodyPr>
            <a:normAutofit/>
          </a:bodyPr>
          <a:lstStyle/>
          <a:p>
            <a:r>
              <a:rPr lang="en-US" dirty="0"/>
              <a:t>Decryption is the </a:t>
            </a:r>
            <a:r>
              <a:rPr lang="en-US" dirty="0">
                <a:solidFill>
                  <a:schemeClr val="tx2"/>
                </a:solidFill>
              </a:rPr>
              <a:t>process</a:t>
            </a:r>
            <a:r>
              <a:rPr lang="en-US" dirty="0"/>
              <a:t> of taking encoded or encrypted data and “</a:t>
            </a:r>
            <a:r>
              <a:rPr lang="en-US" dirty="0">
                <a:solidFill>
                  <a:schemeClr val="tx2"/>
                </a:solidFill>
              </a:rPr>
              <a:t>converting it back</a:t>
            </a:r>
            <a:r>
              <a:rPr lang="en-US" dirty="0"/>
              <a:t>” into something (text or other data) that </a:t>
            </a:r>
            <a:r>
              <a:rPr lang="en-US" dirty="0">
                <a:solidFill>
                  <a:schemeClr val="tx2"/>
                </a:solidFill>
              </a:rPr>
              <a:t>either a human or a computer program can read and understand</a:t>
            </a:r>
            <a:r>
              <a:rPr lang="en-US" dirty="0"/>
              <a:t>.</a:t>
            </a:r>
          </a:p>
          <a:p>
            <a:endParaRPr lang="en-US" dirty="0"/>
          </a:p>
          <a:p>
            <a:r>
              <a:rPr lang="en-US" dirty="0"/>
              <a:t>In other words, Decryption is a </a:t>
            </a:r>
            <a:r>
              <a:rPr lang="en-US" dirty="0">
                <a:solidFill>
                  <a:schemeClr val="tx2"/>
                </a:solidFill>
              </a:rPr>
              <a:t>process</a:t>
            </a:r>
            <a:r>
              <a:rPr lang="en-US" dirty="0"/>
              <a:t> of decoding or deciphering an encrypted message so as to </a:t>
            </a:r>
            <a:r>
              <a:rPr lang="en-US" dirty="0">
                <a:solidFill>
                  <a:schemeClr val="tx2"/>
                </a:solidFill>
              </a:rPr>
              <a:t>recover plaintext from cyphertext</a:t>
            </a:r>
            <a:r>
              <a:rPr lang="en-US" dirty="0"/>
              <a:t>.</a:t>
            </a:r>
          </a:p>
        </p:txBody>
      </p:sp>
      <p:sp>
        <p:nvSpPr>
          <p:cNvPr id="6" name="Title 1"/>
          <p:cNvSpPr>
            <a:spLocks noGrp="1"/>
          </p:cNvSpPr>
          <p:nvPr>
            <p:ph type="title"/>
          </p:nvPr>
        </p:nvSpPr>
        <p:spPr>
          <a:xfrm>
            <a:off x="89755" y="339502"/>
            <a:ext cx="8964488" cy="742950"/>
          </a:xfrm>
        </p:spPr>
        <p:txBody>
          <a:bodyPr>
            <a:noAutofit/>
          </a:bodyPr>
          <a:lstStyle/>
          <a:p>
            <a:pPr lvl="0"/>
            <a:r>
              <a:rPr lang="en-US" sz="3200" dirty="0"/>
              <a:t>What is Decryption?</a:t>
            </a:r>
          </a:p>
        </p:txBody>
      </p:sp>
    </p:spTree>
    <p:extLst>
      <p:ext uri="{BB962C8B-B14F-4D97-AF65-F5344CB8AC3E}">
        <p14:creationId xmlns:p14="http://schemas.microsoft.com/office/powerpoint/2010/main" val="33380285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267494"/>
            <a:ext cx="8229600" cy="742950"/>
          </a:xfrm>
        </p:spPr>
        <p:txBody>
          <a:bodyPr>
            <a:normAutofit/>
          </a:bodyPr>
          <a:lstStyle/>
          <a:p>
            <a:r>
              <a:rPr lang="en-US" sz="3200" dirty="0"/>
              <a:t>What is an “Encryption Algorithm?”</a:t>
            </a:r>
            <a:endParaRPr lang="en-CA" sz="3200" dirty="0"/>
          </a:p>
        </p:txBody>
      </p:sp>
      <p:sp>
        <p:nvSpPr>
          <p:cNvPr id="5" name="Content Placeholder 4"/>
          <p:cNvSpPr>
            <a:spLocks noGrp="1"/>
          </p:cNvSpPr>
          <p:nvPr>
            <p:ph idx="1"/>
          </p:nvPr>
        </p:nvSpPr>
        <p:spPr>
          <a:xfrm>
            <a:off x="395536" y="1347614"/>
            <a:ext cx="8291264" cy="3657600"/>
          </a:xfrm>
        </p:spPr>
        <p:txBody>
          <a:bodyPr>
            <a:normAutofit fontScale="92500" lnSpcReduction="20000"/>
          </a:bodyPr>
          <a:lstStyle/>
          <a:p>
            <a:r>
              <a:rPr lang="en-US" sz="2100" dirty="0">
                <a:latin typeface="Arial" panose="020B0604020202020204" pitchFamily="34" charset="0"/>
                <a:cs typeface="Arial" panose="020B0604020202020204" pitchFamily="34" charset="0"/>
              </a:rPr>
              <a:t>An</a:t>
            </a:r>
            <a:r>
              <a:rPr lang="en-US" sz="2100" b="1" dirty="0">
                <a:solidFill>
                  <a:schemeClr val="tx2"/>
                </a:solidFill>
                <a:latin typeface="Arial" panose="020B0604020202020204" pitchFamily="34" charset="0"/>
                <a:cs typeface="Arial" panose="020B0604020202020204" pitchFamily="34" charset="0"/>
              </a:rPr>
              <a:t> Encryption algorithm </a:t>
            </a:r>
            <a:r>
              <a:rPr lang="en-US" sz="2100" dirty="0">
                <a:latin typeface="Arial" panose="020B0604020202020204" pitchFamily="34" charset="0"/>
                <a:cs typeface="Arial" panose="020B0604020202020204" pitchFamily="34" charset="0"/>
              </a:rPr>
              <a:t>is the </a:t>
            </a:r>
            <a:r>
              <a:rPr lang="en-US" sz="2100" dirty="0">
                <a:solidFill>
                  <a:schemeClr val="tx2"/>
                </a:solidFill>
                <a:latin typeface="Arial" panose="020B0604020202020204" pitchFamily="34" charset="0"/>
                <a:cs typeface="Arial" panose="020B0604020202020204" pitchFamily="34" charset="0"/>
              </a:rPr>
              <a:t>sequence of data processing </a:t>
            </a:r>
            <a:r>
              <a:rPr lang="en-US" sz="2100" dirty="0">
                <a:latin typeface="Arial" panose="020B0604020202020204" pitchFamily="34" charset="0"/>
                <a:cs typeface="Arial" panose="020B0604020202020204" pitchFamily="34" charset="0"/>
              </a:rPr>
              <a:t>that goes into </a:t>
            </a:r>
            <a:r>
              <a:rPr lang="en-US" sz="2100" dirty="0">
                <a:solidFill>
                  <a:schemeClr val="tx2"/>
                </a:solidFill>
                <a:latin typeface="Arial" panose="020B0604020202020204" pitchFamily="34" charset="0"/>
                <a:cs typeface="Arial" panose="020B0604020202020204" pitchFamily="34" charset="0"/>
              </a:rPr>
              <a:t>transforming plaintext into cyphertext </a:t>
            </a:r>
            <a:r>
              <a:rPr lang="en-US" sz="2100" dirty="0">
                <a:latin typeface="Arial" panose="020B0604020202020204" pitchFamily="34" charset="0"/>
                <a:cs typeface="Arial" panose="020B0604020202020204" pitchFamily="34" charset="0"/>
              </a:rPr>
              <a:t>(some examples in the next slides.)</a:t>
            </a:r>
          </a:p>
          <a:p>
            <a:endParaRPr lang="en-US" sz="21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sz="2100" dirty="0">
                <a:latin typeface="Arial" panose="020B0604020202020204" pitchFamily="34" charset="0"/>
                <a:cs typeface="Arial" panose="020B0604020202020204" pitchFamily="34" charset="0"/>
              </a:rPr>
              <a:t>Some Encryption terminology is listed here:</a:t>
            </a:r>
          </a:p>
          <a:p>
            <a:endParaRPr lang="en-US" sz="2100" b="1" dirty="0">
              <a:solidFill>
                <a:schemeClr val="tx2"/>
              </a:solidFill>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1700" b="1" dirty="0">
                <a:solidFill>
                  <a:schemeClr val="tx2"/>
                </a:solidFill>
                <a:latin typeface="Arial" panose="020B0604020202020204" pitchFamily="34" charset="0"/>
                <a:cs typeface="Arial" panose="020B0604020202020204" pitchFamily="34" charset="0"/>
              </a:rPr>
              <a:t>Plaintext</a:t>
            </a:r>
            <a:r>
              <a:rPr lang="en-US" sz="1700" dirty="0">
                <a:latin typeface="Arial" panose="020B0604020202020204" pitchFamily="34" charset="0"/>
                <a:cs typeface="Arial" panose="020B0604020202020204" pitchFamily="34" charset="0"/>
              </a:rPr>
              <a:t>: This is what you want to encrypt.</a:t>
            </a:r>
          </a:p>
          <a:p>
            <a:pPr lvl="1">
              <a:buFont typeface="Courier New" panose="02070309020205020404" pitchFamily="49" charset="0"/>
              <a:buChar char="o"/>
            </a:pPr>
            <a:endParaRPr lang="en-US" sz="1700" dirty="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1700" b="1" dirty="0">
                <a:solidFill>
                  <a:schemeClr val="tx2"/>
                </a:solidFill>
                <a:latin typeface="Arial" panose="020B0604020202020204" pitchFamily="34" charset="0"/>
                <a:cs typeface="Arial" panose="020B0604020202020204" pitchFamily="34" charset="0"/>
              </a:rPr>
              <a:t>Cyphertext</a:t>
            </a:r>
            <a:r>
              <a:rPr lang="en-US" sz="1700" dirty="0">
                <a:latin typeface="Arial" panose="020B0604020202020204" pitchFamily="34" charset="0"/>
                <a:cs typeface="Arial" panose="020B0604020202020204" pitchFamily="34" charset="0"/>
              </a:rPr>
              <a:t>: The encrypted output.</a:t>
            </a:r>
          </a:p>
          <a:p>
            <a:pPr lvl="1">
              <a:buFont typeface="Courier New" panose="02070309020205020404" pitchFamily="49" charset="0"/>
              <a:buChar char="o"/>
            </a:pPr>
            <a:endParaRPr lang="en-US" sz="1700" dirty="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sz="1700" b="1" dirty="0">
                <a:solidFill>
                  <a:schemeClr val="tx2"/>
                </a:solidFill>
                <a:latin typeface="Arial" panose="020B0604020202020204" pitchFamily="34" charset="0"/>
                <a:cs typeface="Arial" panose="020B0604020202020204" pitchFamily="34" charset="0"/>
              </a:rPr>
              <a:t>Enciphering or Encrypting</a:t>
            </a:r>
            <a:r>
              <a:rPr lang="en-US" sz="1700" dirty="0">
                <a:latin typeface="Arial" panose="020B0604020202020204" pitchFamily="34" charset="0"/>
                <a:cs typeface="Arial" panose="020B0604020202020204" pitchFamily="34" charset="0"/>
              </a:rPr>
              <a:t>: Converting plaintext into cyphertext.</a:t>
            </a:r>
          </a:p>
          <a:p>
            <a:pPr lvl="1">
              <a:buFont typeface="Courier New" panose="02070309020205020404" pitchFamily="49" charset="0"/>
              <a:buChar char="o"/>
            </a:pPr>
            <a:endParaRPr lang="en-US" sz="1700" dirty="0">
              <a:latin typeface="Arial" panose="020B0604020202020204" pitchFamily="34" charset="0"/>
              <a:cs typeface="Arial" panose="020B0604020202020204" pitchFamily="34" charset="0"/>
            </a:endParaRPr>
          </a:p>
          <a:p>
            <a:pPr lvl="1">
              <a:buFont typeface="Courier New" panose="02070309020205020404" pitchFamily="49" charset="0"/>
              <a:buChar char="o"/>
            </a:pPr>
            <a:r>
              <a:rPr lang="en-US" altLang="en-US" sz="1700" b="1" dirty="0">
                <a:solidFill>
                  <a:schemeClr val="tx2"/>
                </a:solidFill>
                <a:latin typeface="Arial" panose="020B0604020202020204" pitchFamily="34" charset="0"/>
                <a:cs typeface="Arial" panose="020B0604020202020204" pitchFamily="34" charset="0"/>
              </a:rPr>
              <a:t>Cryptosystem</a:t>
            </a:r>
            <a:r>
              <a:rPr lang="en-US" altLang="en-US" sz="1600" dirty="0">
                <a:latin typeface="Arial" panose="020B0604020202020204" pitchFamily="34" charset="0"/>
                <a:cs typeface="Arial" panose="020B0604020202020204" pitchFamily="34" charset="0"/>
              </a:rPr>
              <a:t>: </a:t>
            </a:r>
            <a:r>
              <a:rPr lang="en-US" altLang="en-US" sz="1700" dirty="0">
                <a:latin typeface="Arial" panose="020B0604020202020204" pitchFamily="34" charset="0"/>
                <a:cs typeface="Arial" panose="020B0604020202020204" pitchFamily="34" charset="0"/>
              </a:rPr>
              <a:t>A system for encryption and decryption.</a:t>
            </a:r>
            <a:endParaRPr lang="en-CA"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5509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9756" y="339502"/>
            <a:ext cx="8964488" cy="742950"/>
          </a:xfrm>
        </p:spPr>
        <p:txBody>
          <a:bodyPr>
            <a:noAutofit/>
          </a:bodyPr>
          <a:lstStyle/>
          <a:p>
            <a:r>
              <a:rPr lang="en-US" sz="2800" dirty="0"/>
              <a:t>An intro to some types of Encryption Algorithms (Substitutions and Transpositions) with some examples</a:t>
            </a:r>
          </a:p>
        </p:txBody>
      </p:sp>
    </p:spTree>
    <p:extLst>
      <p:ext uri="{BB962C8B-B14F-4D97-AF65-F5344CB8AC3E}">
        <p14:creationId xmlns:p14="http://schemas.microsoft.com/office/powerpoint/2010/main" val="1319246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9756" y="1275606"/>
            <a:ext cx="8784976" cy="3816424"/>
          </a:xfrm>
        </p:spPr>
        <p:txBody>
          <a:bodyPr>
            <a:normAutofit fontScale="92500" lnSpcReduction="20000"/>
          </a:bodyPr>
          <a:lstStyle/>
          <a:p>
            <a:r>
              <a:rPr lang="en-CA" altLang="en-US" dirty="0"/>
              <a:t>All encryption algorithms use </a:t>
            </a:r>
            <a:r>
              <a:rPr lang="en-CA" altLang="en-US" dirty="0">
                <a:solidFill>
                  <a:schemeClr val="tx2"/>
                </a:solidFill>
              </a:rPr>
              <a:t>a combination of Substitution and Transposition </a:t>
            </a:r>
            <a:r>
              <a:rPr lang="en-CA" altLang="en-US" dirty="0"/>
              <a:t>to create cyphertext:</a:t>
            </a:r>
          </a:p>
          <a:p>
            <a:endParaRPr lang="en-US" altLang="en-US" dirty="0"/>
          </a:p>
          <a:p>
            <a:pPr lvl="1">
              <a:buFont typeface="Courier New" panose="02070309020205020404" pitchFamily="49" charset="0"/>
              <a:buChar char="o"/>
            </a:pPr>
            <a:r>
              <a:rPr lang="en-US" altLang="en-US" dirty="0">
                <a:solidFill>
                  <a:schemeClr val="tx2"/>
                </a:solidFill>
              </a:rPr>
              <a:t>Substitutions</a:t>
            </a:r>
            <a:r>
              <a:rPr lang="en-US" altLang="en-US" dirty="0">
                <a:solidFill>
                  <a:srgbClr val="0070C0"/>
                </a:solidFill>
              </a:rPr>
              <a:t>: </a:t>
            </a:r>
            <a:r>
              <a:rPr lang="en-US" altLang="en-US" dirty="0"/>
              <a:t>One letter of plaintext is </a:t>
            </a:r>
            <a:r>
              <a:rPr lang="en-US" altLang="en-US" dirty="0">
                <a:solidFill>
                  <a:schemeClr val="tx2"/>
                </a:solidFill>
              </a:rPr>
              <a:t>replaced with another letter or random symbol</a:t>
            </a:r>
            <a:r>
              <a:rPr lang="en-US" altLang="en-US" dirty="0"/>
              <a:t>. We have </a:t>
            </a:r>
            <a:r>
              <a:rPr lang="en-US" altLang="en-US" dirty="0">
                <a:solidFill>
                  <a:schemeClr val="tx2"/>
                </a:solidFill>
              </a:rPr>
              <a:t>Monoalphabetic</a:t>
            </a:r>
            <a:r>
              <a:rPr lang="en-US" altLang="en-US" dirty="0"/>
              <a:t> substitution ciphers (like Caesar ciphers) and </a:t>
            </a:r>
            <a:r>
              <a:rPr lang="en-US" altLang="en-US" dirty="0">
                <a:solidFill>
                  <a:schemeClr val="tx2"/>
                </a:solidFill>
              </a:rPr>
              <a:t>Polyalphabetic</a:t>
            </a:r>
            <a:r>
              <a:rPr lang="en-US" altLang="en-US" dirty="0"/>
              <a:t> substitution ciphers (the same plaintext character is encrypted to different cyphertext along the way.)</a:t>
            </a:r>
          </a:p>
          <a:p>
            <a:pPr lvl="1">
              <a:buFont typeface="Courier New" panose="02070309020205020404" pitchFamily="49" charset="0"/>
              <a:buChar char="o"/>
            </a:pPr>
            <a:endParaRPr lang="en-US" altLang="en-US" dirty="0">
              <a:solidFill>
                <a:srgbClr val="0070C0"/>
              </a:solidFill>
            </a:endParaRPr>
          </a:p>
          <a:p>
            <a:pPr lvl="1">
              <a:buFont typeface="Courier New" panose="02070309020205020404" pitchFamily="49" charset="0"/>
              <a:buChar char="o"/>
            </a:pPr>
            <a:r>
              <a:rPr lang="en-US" altLang="en-US" dirty="0">
                <a:solidFill>
                  <a:schemeClr val="tx2"/>
                </a:solidFill>
              </a:rPr>
              <a:t>Transpositions or Permutations</a:t>
            </a:r>
            <a:r>
              <a:rPr lang="en-US" altLang="en-US" dirty="0"/>
              <a:t>: The letters are not changed, but </a:t>
            </a:r>
            <a:r>
              <a:rPr lang="en-US" altLang="en-US" dirty="0">
                <a:solidFill>
                  <a:schemeClr val="tx2"/>
                </a:solidFill>
              </a:rPr>
              <a:t>the order of the letters is rearranged </a:t>
            </a:r>
            <a:r>
              <a:rPr lang="en-US" altLang="en-US" dirty="0"/>
              <a:t>(e.g. NEXT = ENTX or JOHN = OJNH)</a:t>
            </a:r>
            <a:endParaRPr lang="en-US" dirty="0"/>
          </a:p>
        </p:txBody>
      </p:sp>
      <p:sp>
        <p:nvSpPr>
          <p:cNvPr id="6" name="Title 1"/>
          <p:cNvSpPr>
            <a:spLocks noGrp="1"/>
          </p:cNvSpPr>
          <p:nvPr>
            <p:ph type="title"/>
          </p:nvPr>
        </p:nvSpPr>
        <p:spPr>
          <a:xfrm>
            <a:off x="89756" y="339502"/>
            <a:ext cx="8964488" cy="742950"/>
          </a:xfrm>
        </p:spPr>
        <p:txBody>
          <a:bodyPr>
            <a:noAutofit/>
          </a:bodyPr>
          <a:lstStyle/>
          <a:p>
            <a:r>
              <a:rPr lang="en-US" sz="2800" dirty="0"/>
              <a:t>An intro to some types of Encryption Algorithms (Substitutions and Transpositions) with some examples</a:t>
            </a:r>
          </a:p>
        </p:txBody>
      </p:sp>
    </p:spTree>
    <p:extLst>
      <p:ext uri="{BB962C8B-B14F-4D97-AF65-F5344CB8AC3E}">
        <p14:creationId xmlns:p14="http://schemas.microsoft.com/office/powerpoint/2010/main" val="3017549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0731"/>
            <a:ext cx="8229600" cy="742950"/>
          </a:xfrm>
        </p:spPr>
        <p:txBody>
          <a:bodyPr>
            <a:normAutofit/>
          </a:bodyPr>
          <a:lstStyle/>
          <a:p>
            <a:r>
              <a:rPr lang="en-US" b="1" dirty="0">
                <a:latin typeface="Arial" panose="020B0604020202020204" pitchFamily="34" charset="0"/>
                <a:cs typeface="Arial" panose="020B0604020202020204" pitchFamily="34" charset="0"/>
              </a:rPr>
              <a:t>Monoalphabetic Ciphers</a:t>
            </a:r>
            <a:endParaRPr lang="en-CA" dirty="0"/>
          </a:p>
        </p:txBody>
      </p:sp>
      <p:sp>
        <p:nvSpPr>
          <p:cNvPr id="3" name="Content Placeholder 2"/>
          <p:cNvSpPr>
            <a:spLocks noGrp="1"/>
          </p:cNvSpPr>
          <p:nvPr>
            <p:ph idx="1"/>
          </p:nvPr>
        </p:nvSpPr>
        <p:spPr/>
        <p:txBody>
          <a:bodyPr>
            <a:normAutofit fontScale="92500" lnSpcReduction="10000"/>
          </a:bodyPr>
          <a:lstStyle/>
          <a:p>
            <a:r>
              <a:rPr lang="en-US" b="1" i="1" dirty="0">
                <a:latin typeface="Arial" panose="020B0604020202020204" pitchFamily="34" charset="0"/>
                <a:cs typeface="Arial" panose="020B0604020202020204" pitchFamily="34" charset="0"/>
              </a:rPr>
              <a:t>Monoalphabetic substitution ciphers </a:t>
            </a:r>
            <a:r>
              <a:rPr lang="en-US" dirty="0">
                <a:latin typeface="Arial" panose="020B0604020202020204" pitchFamily="34" charset="0"/>
                <a:cs typeface="Arial" panose="020B0604020202020204" pitchFamily="34" charset="0"/>
              </a:rPr>
              <a:t>are </a:t>
            </a:r>
            <a:r>
              <a:rPr lang="en-US" dirty="0">
                <a:solidFill>
                  <a:schemeClr val="tx2"/>
                </a:solidFill>
                <a:latin typeface="Arial" panose="020B0604020202020204" pitchFamily="34" charset="0"/>
                <a:cs typeface="Arial" panose="020B0604020202020204" pitchFamily="34" charset="0"/>
              </a:rPr>
              <a:t>based on a fixed replacement structure.</a:t>
            </a:r>
          </a:p>
          <a:p>
            <a:endParaRPr lang="en-US" dirty="0">
              <a:solidFill>
                <a:schemeClr val="tx2"/>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Using this substitution and the following cyphertext alphabet</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r>
              <a:rPr lang="en-CA" dirty="0"/>
              <a:t>“</a:t>
            </a:r>
            <a:r>
              <a:rPr lang="en-CA" dirty="0">
                <a:solidFill>
                  <a:schemeClr val="tx2"/>
                </a:solidFill>
              </a:rPr>
              <a:t>Toronto</a:t>
            </a:r>
            <a:r>
              <a:rPr lang="en-CA" dirty="0"/>
              <a:t>” encrypts </a:t>
            </a:r>
            <a:r>
              <a:rPr lang="en-CA" dirty="0">
                <a:latin typeface="Arial" panose="020B0604020202020204" pitchFamily="34" charset="0"/>
                <a:cs typeface="Arial" panose="020B0604020202020204" pitchFamily="34" charset="0"/>
              </a:rPr>
              <a:t>to “</a:t>
            </a:r>
            <a:r>
              <a:rPr lang="en-US" dirty="0">
                <a:solidFill>
                  <a:schemeClr val="tx2"/>
                </a:solidFill>
                <a:latin typeface="Arial" panose="020B0604020202020204" pitchFamily="34" charset="0"/>
                <a:cs typeface="Arial" panose="020B0604020202020204" pitchFamily="34" charset="0"/>
              </a:rPr>
              <a:t>UPSPOUP</a:t>
            </a:r>
            <a:r>
              <a:rPr lang="en-US" dirty="0">
                <a:latin typeface="Arial" panose="020B0604020202020204" pitchFamily="34" charset="0"/>
                <a:cs typeface="Arial" panose="020B0604020202020204" pitchFamily="34" charset="0"/>
              </a:rPr>
              <a:t>”. N</a:t>
            </a:r>
            <a:r>
              <a:rPr lang="en-CA" dirty="0">
                <a:latin typeface="Arial" panose="020B0604020202020204" pitchFamily="34" charset="0"/>
                <a:cs typeface="Arial" panose="020B0604020202020204" pitchFamily="34" charset="0"/>
              </a:rPr>
              <a:t>ote that </a:t>
            </a:r>
            <a:r>
              <a:rPr lang="en-CA" dirty="0">
                <a:solidFill>
                  <a:schemeClr val="tx2"/>
                </a:solidFill>
                <a:latin typeface="Arial" panose="020B0604020202020204" pitchFamily="34" charset="0"/>
                <a:cs typeface="Arial" panose="020B0604020202020204" pitchFamily="34" charset="0"/>
              </a:rPr>
              <a:t>the frequency of each character is retained which makes simple substitution easy to crack</a:t>
            </a:r>
            <a:r>
              <a:rPr lang="en-CA" dirty="0">
                <a:latin typeface="Arial" panose="020B0604020202020204" pitchFamily="34" charset="0"/>
                <a:cs typeface="Arial" panose="020B0604020202020204" pitchFamily="34" charset="0"/>
              </a:rPr>
              <a:t>.</a:t>
            </a:r>
          </a:p>
        </p:txBody>
      </p:sp>
      <p:pic>
        <p:nvPicPr>
          <p:cNvPr id="4" name="Picture 3" descr="Picture"/>
          <p:cNvPicPr/>
          <p:nvPr/>
        </p:nvPicPr>
        <p:blipFill>
          <a:blip r:embed="rId3">
            <a:extLst>
              <a:ext uri="{28A0092B-C50C-407E-A947-70E740481C1C}">
                <a14:useLocalDpi xmlns:a14="http://schemas.microsoft.com/office/drawing/2010/main" val="0"/>
              </a:ext>
            </a:extLst>
          </a:blip>
          <a:srcRect/>
          <a:stretch>
            <a:fillRect/>
          </a:stretch>
        </p:blipFill>
        <p:spPr bwMode="auto">
          <a:xfrm>
            <a:off x="611560" y="2609850"/>
            <a:ext cx="7920880" cy="838200"/>
          </a:xfrm>
          <a:prstGeom prst="rect">
            <a:avLst/>
          </a:prstGeom>
          <a:noFill/>
          <a:ln>
            <a:noFill/>
          </a:ln>
        </p:spPr>
      </p:pic>
    </p:spTree>
    <p:extLst>
      <p:ext uri="{BB962C8B-B14F-4D97-AF65-F5344CB8AC3E}">
        <p14:creationId xmlns:p14="http://schemas.microsoft.com/office/powerpoint/2010/main" val="3583318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13837"/>
            <a:ext cx="8640960" cy="742950"/>
          </a:xfrm>
        </p:spPr>
        <p:txBody>
          <a:bodyPr>
            <a:normAutofit/>
          </a:bodyPr>
          <a:lstStyle/>
          <a:p>
            <a:r>
              <a:rPr lang="en-CA" b="1" dirty="0">
                <a:latin typeface="Arial" panose="020B0604020202020204" pitchFamily="34" charset="0"/>
                <a:cs typeface="Arial" panose="020B0604020202020204" pitchFamily="34" charset="0"/>
              </a:rPr>
              <a:t>Polyalphabetic Ciphers</a:t>
            </a:r>
            <a:endParaRPr lang="en-US" b="1" dirty="0">
              <a:latin typeface="Arial" panose="020B0604020202020204" pitchFamily="34" charset="0"/>
              <a:cs typeface="Arial" panose="020B0604020202020204" pitchFamily="34" charset="0"/>
            </a:endParaRPr>
          </a:p>
        </p:txBody>
      </p:sp>
      <p:sp>
        <p:nvSpPr>
          <p:cNvPr id="3" name="TextBox 2"/>
          <p:cNvSpPr txBox="1"/>
          <p:nvPr/>
        </p:nvSpPr>
        <p:spPr>
          <a:xfrm>
            <a:off x="467544" y="1787641"/>
            <a:ext cx="8208912" cy="1015663"/>
          </a:xfrm>
          <a:prstGeom prst="rect">
            <a:avLst/>
          </a:prstGeom>
          <a:noFill/>
        </p:spPr>
        <p:txBody>
          <a:bodyPr wrap="square" rtlCol="0">
            <a:spAutoFit/>
          </a:bodyPr>
          <a:lstStyle/>
          <a:p>
            <a:r>
              <a:rPr lang="en-US" sz="1500" dirty="0"/>
              <a:t>Plain Alphabet:           A  B  C  D  E  F  G  H  I   J  K   L  M  N  O  P  Q  R  S   T  U   V  W  X  Y  Z </a:t>
            </a:r>
          </a:p>
          <a:p>
            <a:r>
              <a:rPr lang="en-US" sz="1500" dirty="0"/>
              <a:t>Cipher Alphabet #1:   B  D  F  H  J   L  N  P  R  T  V  X  Z   A  C   E  G  I   K   M O   Q  S  U  W Y </a:t>
            </a:r>
          </a:p>
          <a:p>
            <a:r>
              <a:rPr lang="en-US" sz="1500" dirty="0"/>
              <a:t>Cipher Alphabet #2:   Z  Y  X  W V  U   T  S  R  Q P  O  N  M  L   K  J   I   H   G  F   E  D  C  B  A</a:t>
            </a:r>
          </a:p>
          <a:p>
            <a:r>
              <a:rPr lang="en-US" sz="1500" dirty="0"/>
              <a:t>Cipher Alphabet #3:   V  Z  A  Y  B  W  C  T  D  S  E  Q  F  J   I    M  N  O  P  G  H   K  L   X  R U</a:t>
            </a:r>
          </a:p>
        </p:txBody>
      </p:sp>
      <p:sp>
        <p:nvSpPr>
          <p:cNvPr id="4" name="TextBox 3"/>
          <p:cNvSpPr txBox="1"/>
          <p:nvPr/>
        </p:nvSpPr>
        <p:spPr>
          <a:xfrm>
            <a:off x="179512" y="1044691"/>
            <a:ext cx="8496944" cy="646331"/>
          </a:xfrm>
          <a:prstGeom prst="rect">
            <a:avLst/>
          </a:prstGeom>
          <a:noFill/>
        </p:spPr>
        <p:txBody>
          <a:bodyPr wrap="square" rtlCol="0">
            <a:spAutoFit/>
          </a:bodyPr>
          <a:lstStyle/>
          <a:p>
            <a:pPr marL="214313" indent="-214313">
              <a:buClr>
                <a:schemeClr val="accent1"/>
              </a:buClr>
              <a:buFont typeface="Arial" panose="020B0604020202020204" pitchFamily="34" charset="0"/>
              <a:buChar char="•"/>
            </a:pPr>
            <a:r>
              <a:rPr lang="en-CA" b="1" i="1" dirty="0"/>
              <a:t>Polyalphabetic Substitution ciphers </a:t>
            </a:r>
            <a:r>
              <a:rPr lang="en-CA" dirty="0"/>
              <a:t>are </a:t>
            </a:r>
            <a:r>
              <a:rPr lang="en-CA" dirty="0">
                <a:solidFill>
                  <a:schemeClr val="tx2"/>
                </a:solidFill>
              </a:rPr>
              <a:t>based on using multiple alphabets for each character. </a:t>
            </a:r>
            <a:r>
              <a:rPr lang="en-CA" dirty="0"/>
              <a:t>Let’s have an example using the following alphabets:</a:t>
            </a:r>
            <a:endParaRPr lang="en-US" dirty="0"/>
          </a:p>
        </p:txBody>
      </p:sp>
      <p:sp>
        <p:nvSpPr>
          <p:cNvPr id="5" name="TextBox 4"/>
          <p:cNvSpPr txBox="1"/>
          <p:nvPr/>
        </p:nvSpPr>
        <p:spPr>
          <a:xfrm>
            <a:off x="395536" y="2848828"/>
            <a:ext cx="8280920" cy="1815882"/>
          </a:xfrm>
          <a:prstGeom prst="rect">
            <a:avLst/>
          </a:prstGeom>
          <a:noFill/>
        </p:spPr>
        <p:txBody>
          <a:bodyPr wrap="square" rtlCol="0">
            <a:spAutoFit/>
          </a:bodyPr>
          <a:lstStyle/>
          <a:p>
            <a:pPr>
              <a:buClr>
                <a:schemeClr val="accent1"/>
              </a:buClr>
            </a:pPr>
            <a:r>
              <a:rPr lang="en-CA" sz="1600" dirty="0"/>
              <a:t>This time, “</a:t>
            </a:r>
            <a:r>
              <a:rPr lang="en-CA" sz="1600" dirty="0">
                <a:solidFill>
                  <a:schemeClr val="tx2"/>
                </a:solidFill>
              </a:rPr>
              <a:t>Toronto</a:t>
            </a:r>
            <a:r>
              <a:rPr lang="en-CA" sz="1600" dirty="0"/>
              <a:t>” encrypts </a:t>
            </a:r>
            <a:r>
              <a:rPr lang="en-CA" sz="1600" dirty="0">
                <a:cs typeface="Arial" panose="020B0604020202020204" pitchFamily="34" charset="0"/>
              </a:rPr>
              <a:t>to “</a:t>
            </a:r>
            <a:r>
              <a:rPr lang="en-CA" sz="1600" dirty="0">
                <a:solidFill>
                  <a:schemeClr val="tx2"/>
                </a:solidFill>
              </a:rPr>
              <a:t>MLOCMGC</a:t>
            </a:r>
            <a:r>
              <a:rPr lang="en-CA" sz="1600" dirty="0"/>
              <a:t>” (We use alphabet #1 for the first letter, alphabet #2 for the second letter, alphabet #3 for the third letter, then cycling from the first alphabet again and continue the process to the end of the phrase.)</a:t>
            </a:r>
          </a:p>
          <a:p>
            <a:pPr>
              <a:buClr>
                <a:schemeClr val="accent1"/>
              </a:buClr>
            </a:pPr>
            <a:endParaRPr lang="en-CA" sz="1600" dirty="0"/>
          </a:p>
          <a:p>
            <a:pPr marL="285750" indent="-285750">
              <a:buClr>
                <a:schemeClr val="accent1"/>
              </a:buClr>
              <a:buFont typeface="Wingdings" panose="05000000000000000000" pitchFamily="2" charset="2"/>
              <a:buChar char="Ø"/>
            </a:pPr>
            <a:r>
              <a:rPr lang="en-CA" sz="1600" dirty="0"/>
              <a:t>Note that </a:t>
            </a:r>
            <a:r>
              <a:rPr lang="en-CA" sz="1600" dirty="0">
                <a:solidFill>
                  <a:schemeClr val="tx2"/>
                </a:solidFill>
              </a:rPr>
              <a:t>the frequency of the characters is obscured</a:t>
            </a:r>
            <a:r>
              <a:rPr lang="en-CA" sz="1600" dirty="0"/>
              <a:t>.  Even though there are repeated characters they are coming from different alphabets and represent different characters. </a:t>
            </a:r>
            <a:r>
              <a:rPr lang="en-CA" sz="1600" dirty="0">
                <a:solidFill>
                  <a:schemeClr val="tx2"/>
                </a:solidFill>
              </a:rPr>
              <a:t>The more alphabets used, the more random the output</a:t>
            </a:r>
            <a:r>
              <a:rPr lang="en-CA" sz="1600" dirty="0"/>
              <a:t>.</a:t>
            </a:r>
            <a:endParaRPr lang="en-US" sz="1600" dirty="0"/>
          </a:p>
        </p:txBody>
      </p:sp>
    </p:spTree>
    <p:extLst>
      <p:ext uri="{BB962C8B-B14F-4D97-AF65-F5344CB8AC3E}">
        <p14:creationId xmlns:p14="http://schemas.microsoft.com/office/powerpoint/2010/main" val="38547934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9755" y="339502"/>
            <a:ext cx="8964488" cy="742950"/>
          </a:xfrm>
        </p:spPr>
        <p:txBody>
          <a:bodyPr>
            <a:noAutofit/>
          </a:bodyPr>
          <a:lstStyle/>
          <a:p>
            <a:r>
              <a:rPr lang="en-US" sz="2400" dirty="0"/>
              <a:t>Overview of two types of Cryptosystems (Symmetric/Private Key vs. Asymmetric/Public Key)</a:t>
            </a:r>
          </a:p>
        </p:txBody>
      </p:sp>
    </p:spTree>
    <p:extLst>
      <p:ext uri="{BB962C8B-B14F-4D97-AF65-F5344CB8AC3E}">
        <p14:creationId xmlns:p14="http://schemas.microsoft.com/office/powerpoint/2010/main" val="36424735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5008" y="339502"/>
            <a:ext cx="8229600" cy="742950"/>
          </a:xfrm>
        </p:spPr>
        <p:txBody>
          <a:bodyPr/>
          <a:lstStyle/>
          <a:p>
            <a:r>
              <a:rPr lang="en-US" altLang="en-US" b="1" dirty="0">
                <a:latin typeface="Arial" panose="020B0604020202020204" pitchFamily="34" charset="0"/>
                <a:cs typeface="Arial" panose="020B0604020202020204" pitchFamily="34" charset="0"/>
              </a:rPr>
              <a:t>Symmetric Cryptosystem</a:t>
            </a:r>
            <a:endParaRPr lang="en-CA" b="1"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0" y="1203598"/>
            <a:ext cx="9361040" cy="3657600"/>
          </a:xfrm>
        </p:spPr>
        <p:txBody>
          <a:bodyPr>
            <a:normAutofit/>
          </a:bodyPr>
          <a:lstStyle/>
          <a:p>
            <a:pPr>
              <a:lnSpc>
                <a:spcPct val="90000"/>
              </a:lnSpc>
            </a:pPr>
            <a:r>
              <a:rPr lang="en-US" altLang="en-US" b="1" dirty="0">
                <a:solidFill>
                  <a:schemeClr val="tx2"/>
                </a:solidFill>
              </a:rPr>
              <a:t>Symmetric Cryptosystem </a:t>
            </a:r>
            <a:r>
              <a:rPr lang="en-US" altLang="en-US" dirty="0"/>
              <a:t>uses </a:t>
            </a:r>
            <a:r>
              <a:rPr lang="en-US" altLang="en-US" dirty="0">
                <a:solidFill>
                  <a:schemeClr val="tx2"/>
                </a:solidFill>
              </a:rPr>
              <a:t>the same key to encrypt and decrypt </a:t>
            </a:r>
            <a:r>
              <a:rPr lang="en-US" altLang="en-US" dirty="0"/>
              <a:t>the message. It is a</a:t>
            </a:r>
            <a:r>
              <a:rPr lang="en-CA" altLang="en-US" dirty="0"/>
              <a:t>lso called “</a:t>
            </a:r>
            <a:r>
              <a:rPr lang="en-CA" altLang="en-US" dirty="0">
                <a:solidFill>
                  <a:schemeClr val="tx2"/>
                </a:solidFill>
              </a:rPr>
              <a:t>Private Key Cryptosystem</a:t>
            </a:r>
            <a:r>
              <a:rPr lang="en-CA" altLang="en-US" dirty="0"/>
              <a:t>”.</a:t>
            </a:r>
          </a:p>
          <a:p>
            <a:endParaRPr lang="en-US" sz="2000" dirty="0">
              <a:latin typeface="Arial" panose="020B0604020202020204" pitchFamily="34" charset="0"/>
              <a:cs typeface="Arial" panose="020B0604020202020204" pitchFamily="34" charset="0"/>
            </a:endParaRPr>
          </a:p>
          <a:p>
            <a:r>
              <a:rPr lang="en-US" dirty="0"/>
              <a:t>A private or secret key is known only to the parties that exchange secret messages and </a:t>
            </a:r>
            <a:r>
              <a:rPr lang="en-US" dirty="0">
                <a:solidFill>
                  <a:schemeClr val="tx2"/>
                </a:solidFill>
              </a:rPr>
              <a:t>has</a:t>
            </a:r>
            <a:r>
              <a:rPr lang="en-US" altLang="en-US" dirty="0">
                <a:solidFill>
                  <a:schemeClr val="tx2"/>
                </a:solidFill>
              </a:rPr>
              <a:t> to be kept secret for security</a:t>
            </a:r>
            <a:r>
              <a:rPr lang="en-US" altLang="en-US" dirty="0"/>
              <a:t>.</a:t>
            </a:r>
            <a:endParaRPr lang="en-CA" dirty="0"/>
          </a:p>
        </p:txBody>
      </p:sp>
      <p:pic>
        <p:nvPicPr>
          <p:cNvPr id="7" name="Picture 6" descr="http://gadmo.com/wp-content/uploads/2015/10/secret-key-CRYPTOGRAPHY.gif"/>
          <p:cNvPicPr/>
          <p:nvPr/>
        </p:nvPicPr>
        <p:blipFill>
          <a:blip r:embed="rId3">
            <a:extLst>
              <a:ext uri="{28A0092B-C50C-407E-A947-70E740481C1C}">
                <a14:useLocalDpi xmlns:a14="http://schemas.microsoft.com/office/drawing/2010/main" val="0"/>
              </a:ext>
            </a:extLst>
          </a:blip>
          <a:srcRect/>
          <a:stretch>
            <a:fillRect/>
          </a:stretch>
        </p:blipFill>
        <p:spPr bwMode="auto">
          <a:xfrm>
            <a:off x="2052650" y="3274690"/>
            <a:ext cx="5255740" cy="1707654"/>
          </a:xfrm>
          <a:prstGeom prst="rect">
            <a:avLst/>
          </a:prstGeom>
          <a:noFill/>
          <a:ln>
            <a:noFill/>
          </a:ln>
        </p:spPr>
      </p:pic>
    </p:spTree>
    <p:extLst>
      <p:ext uri="{BB962C8B-B14F-4D97-AF65-F5344CB8AC3E}">
        <p14:creationId xmlns:p14="http://schemas.microsoft.com/office/powerpoint/2010/main" val="1837697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3E681-DB76-4374-8313-A9308815E067}"/>
              </a:ext>
            </a:extLst>
          </p:cNvPr>
          <p:cNvSpPr>
            <a:spLocks noGrp="1"/>
          </p:cNvSpPr>
          <p:nvPr>
            <p:ph type="title"/>
          </p:nvPr>
        </p:nvSpPr>
        <p:spPr/>
        <p:txBody>
          <a:bodyPr/>
          <a:lstStyle/>
          <a:p>
            <a:pPr algn="ctr"/>
            <a:r>
              <a:rPr lang="en-CA" dirty="0"/>
              <a:t>Some see the glass as half full</a:t>
            </a:r>
          </a:p>
        </p:txBody>
      </p:sp>
      <p:pic>
        <p:nvPicPr>
          <p:cNvPr id="5" name="Picture 4">
            <a:extLst>
              <a:ext uri="{FF2B5EF4-FFF2-40B4-BE49-F238E27FC236}">
                <a16:creationId xmlns:a16="http://schemas.microsoft.com/office/drawing/2014/main" id="{AC467BD9-136E-4405-A13D-F0A9C2645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127" y="803954"/>
            <a:ext cx="3181745" cy="4339546"/>
          </a:xfrm>
          <a:prstGeom prst="rect">
            <a:avLst/>
          </a:prstGeom>
        </p:spPr>
      </p:pic>
    </p:spTree>
    <p:extLst>
      <p:ext uri="{BB962C8B-B14F-4D97-AF65-F5344CB8AC3E}">
        <p14:creationId xmlns:p14="http://schemas.microsoft.com/office/powerpoint/2010/main" val="2022526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3"/>
          <p:cNvSpPr>
            <a:spLocks noChangeArrowheads="1"/>
          </p:cNvSpPr>
          <p:nvPr/>
        </p:nvSpPr>
        <p:spPr bwMode="auto">
          <a:xfrm>
            <a:off x="2651770" y="2920381"/>
            <a:ext cx="971550" cy="504825"/>
          </a:xfrm>
          <a:prstGeom prst="rect">
            <a:avLst/>
          </a:prstGeom>
          <a:gradFill rotWithShape="0">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w="12700">
            <a:solidFill>
              <a:schemeClr val="accent2"/>
            </a:solidFill>
            <a:miter lim="800000"/>
            <a:headEnd/>
            <a:tailEnd/>
          </a:ln>
          <a:effectLst/>
        </p:spPr>
        <p:txBody>
          <a:bodyPr wrap="none" lIns="69056" tIns="34529" rIns="69056" bIns="34529" anchor="ctr"/>
          <a:lstStyle/>
          <a:p>
            <a:pPr eaLnBrk="0" hangingPunct="0">
              <a:defRPr/>
            </a:pPr>
            <a:r>
              <a:rPr lang="en-US" sz="1350" b="1" dirty="0">
                <a:solidFill>
                  <a:prstClr val="black"/>
                </a:solidFill>
                <a:effectLst>
                  <a:outerShdw blurRad="38100" dist="38100" dir="2700000" algn="tl">
                    <a:srgbClr val="000000"/>
                  </a:outerShdw>
                </a:effectLst>
              </a:rPr>
              <a:t>Encryption</a:t>
            </a:r>
          </a:p>
        </p:txBody>
      </p:sp>
      <p:graphicFrame>
        <p:nvGraphicFramePr>
          <p:cNvPr id="181252" name="Object 4"/>
          <p:cNvGraphicFramePr>
            <a:graphicFrameLocks/>
          </p:cNvGraphicFramePr>
          <p:nvPr>
            <p:extLst>
              <p:ext uri="{D42A27DB-BD31-4B8C-83A1-F6EECF244321}">
                <p14:modId xmlns:p14="http://schemas.microsoft.com/office/powerpoint/2010/main" val="2051941838"/>
              </p:ext>
            </p:extLst>
          </p:nvPr>
        </p:nvGraphicFramePr>
        <p:xfrm>
          <a:off x="2880370" y="3434731"/>
          <a:ext cx="514350" cy="873919"/>
        </p:xfrm>
        <a:graphic>
          <a:graphicData uri="http://schemas.openxmlformats.org/presentationml/2006/ole">
            <mc:AlternateContent xmlns:mc="http://schemas.openxmlformats.org/markup-compatibility/2006">
              <mc:Choice xmlns:v="urn:schemas-microsoft-com:vml" Requires="v">
                <p:oleObj spid="_x0000_s9254" name="Clip" r:id="rId4" imgW="1393560" imgH="2657160" progId="">
                  <p:embed/>
                </p:oleObj>
              </mc:Choice>
              <mc:Fallback>
                <p:oleObj name="Clip" r:id="rId4" imgW="1393560" imgH="2657160" progId="">
                  <p:embed/>
                  <p:pic>
                    <p:nvPicPr>
                      <p:cNvPr id="181252"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370" y="3434731"/>
                        <a:ext cx="514350" cy="873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1253" name="Rectangle 5"/>
          <p:cNvSpPr>
            <a:spLocks noChangeArrowheads="1"/>
          </p:cNvSpPr>
          <p:nvPr/>
        </p:nvSpPr>
        <p:spPr bwMode="auto">
          <a:xfrm>
            <a:off x="6595120" y="1777381"/>
            <a:ext cx="1009650" cy="993062"/>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0"/>
          </a:gradFill>
          <a:ln w="12700">
            <a:solidFill>
              <a:srgbClr val="5949F7"/>
            </a:solidFill>
            <a:miter lim="800000"/>
            <a:headEnd/>
            <a:tailEnd/>
          </a:ln>
          <a:effectLst/>
        </p:spPr>
        <p:txBody>
          <a:bodyPr lIns="69056" tIns="34529" rIns="69056" bIns="34529">
            <a:spAutoFit/>
          </a:bodyPr>
          <a:lstStyle/>
          <a:p>
            <a:pPr eaLnBrk="0" hangingPunct="0">
              <a:defRPr/>
            </a:pPr>
            <a:r>
              <a:rPr lang="en-US" sz="1200" b="1" dirty="0">
                <a:solidFill>
                  <a:prstClr val="black"/>
                </a:solidFill>
                <a:effectLst>
                  <a:outerShdw blurRad="38100" dist="38100" dir="2700000" algn="tl">
                    <a:srgbClr val="000000"/>
                  </a:outerShdw>
                </a:effectLst>
              </a:rPr>
              <a:t>“The quick brown fox jumps over the lazy dog”</a:t>
            </a:r>
          </a:p>
        </p:txBody>
      </p:sp>
      <p:sp>
        <p:nvSpPr>
          <p:cNvPr id="181254" name="Rectangle 6"/>
          <p:cNvSpPr>
            <a:spLocks noChangeArrowheads="1"/>
          </p:cNvSpPr>
          <p:nvPr/>
        </p:nvSpPr>
        <p:spPr bwMode="auto">
          <a:xfrm>
            <a:off x="3566170" y="1834530"/>
            <a:ext cx="1696641" cy="808396"/>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0"/>
          </a:gradFill>
          <a:ln w="12700">
            <a:solidFill>
              <a:srgbClr val="5949F7"/>
            </a:solidFill>
            <a:miter lim="800000"/>
            <a:headEnd/>
            <a:tailEnd/>
          </a:ln>
          <a:effectLst/>
        </p:spPr>
        <p:txBody>
          <a:bodyPr lIns="69056" tIns="34529" rIns="69056" bIns="34529">
            <a:spAutoFit/>
          </a:bodyPr>
          <a:lstStyle/>
          <a:p>
            <a:pPr eaLnBrk="0" hangingPunct="0">
              <a:defRPr/>
            </a:pPr>
            <a:r>
              <a:rPr lang="en-US" sz="1200" b="1" dirty="0">
                <a:solidFill>
                  <a:prstClr val="black"/>
                </a:solidFill>
                <a:effectLst>
                  <a:outerShdw blurRad="38100" dist="38100" dir="2700000" algn="tl">
                    <a:srgbClr val="000000"/>
                  </a:outerShdw>
                </a:effectLst>
              </a:rPr>
              <a:t>“AxCv;5bmEseTfid3)fGsmWe#4^,sdgfMwir3:dkJeTsY8R\s@!q3%”</a:t>
            </a:r>
          </a:p>
        </p:txBody>
      </p:sp>
      <p:sp>
        <p:nvSpPr>
          <p:cNvPr id="181255" name="Rectangle 7"/>
          <p:cNvSpPr>
            <a:spLocks noChangeArrowheads="1"/>
          </p:cNvSpPr>
          <p:nvPr/>
        </p:nvSpPr>
        <p:spPr bwMode="auto">
          <a:xfrm>
            <a:off x="1565923" y="1777383"/>
            <a:ext cx="1046560" cy="993062"/>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0"/>
          </a:gradFill>
          <a:ln w="12700">
            <a:solidFill>
              <a:srgbClr val="5949F7"/>
            </a:solidFill>
            <a:miter lim="800000"/>
            <a:headEnd/>
            <a:tailEnd/>
          </a:ln>
          <a:effectLst/>
        </p:spPr>
        <p:txBody>
          <a:bodyPr lIns="69056" tIns="34529" rIns="69056" bIns="34529">
            <a:spAutoFit/>
          </a:bodyPr>
          <a:lstStyle/>
          <a:p>
            <a:pPr eaLnBrk="0" hangingPunct="0">
              <a:defRPr/>
            </a:pPr>
            <a:r>
              <a:rPr lang="en-US" sz="1200" b="1" dirty="0">
                <a:solidFill>
                  <a:prstClr val="black"/>
                </a:solidFill>
                <a:effectLst>
                  <a:outerShdw blurRad="38100" dist="38100" dir="2700000" algn="tl">
                    <a:srgbClr val="000000"/>
                  </a:outerShdw>
                </a:effectLst>
              </a:rPr>
              <a:t>“The quick brown fox jumps over the lazy dog”</a:t>
            </a:r>
          </a:p>
        </p:txBody>
      </p:sp>
      <p:sp>
        <p:nvSpPr>
          <p:cNvPr id="181256" name="Freeform 8"/>
          <p:cNvSpPr>
            <a:spLocks/>
          </p:cNvSpPr>
          <p:nvPr/>
        </p:nvSpPr>
        <p:spPr bwMode="auto">
          <a:xfrm>
            <a:off x="3737624" y="2634631"/>
            <a:ext cx="535781" cy="591741"/>
          </a:xfrm>
          <a:custGeom>
            <a:avLst/>
            <a:gdLst/>
            <a:ahLst/>
            <a:cxnLst>
              <a:cxn ang="0">
                <a:pos x="89" y="191"/>
              </a:cxn>
              <a:cxn ang="0">
                <a:pos x="177" y="191"/>
              </a:cxn>
              <a:cxn ang="0">
                <a:pos x="177" y="315"/>
              </a:cxn>
              <a:cxn ang="0">
                <a:pos x="176" y="333"/>
              </a:cxn>
              <a:cxn ang="0">
                <a:pos x="174" y="347"/>
              </a:cxn>
              <a:cxn ang="0">
                <a:pos x="169" y="361"/>
              </a:cxn>
              <a:cxn ang="0">
                <a:pos x="163" y="376"/>
              </a:cxn>
              <a:cxn ang="0">
                <a:pos x="154" y="390"/>
              </a:cxn>
              <a:cxn ang="0">
                <a:pos x="144" y="404"/>
              </a:cxn>
              <a:cxn ang="0">
                <a:pos x="132" y="416"/>
              </a:cxn>
              <a:cxn ang="0">
                <a:pos x="122" y="426"/>
              </a:cxn>
              <a:cxn ang="0">
                <a:pos x="110" y="435"/>
              </a:cxn>
              <a:cxn ang="0">
                <a:pos x="98" y="442"/>
              </a:cxn>
              <a:cxn ang="0">
                <a:pos x="85" y="450"/>
              </a:cxn>
              <a:cxn ang="0">
                <a:pos x="72" y="457"/>
              </a:cxn>
              <a:cxn ang="0">
                <a:pos x="59" y="464"/>
              </a:cxn>
              <a:cxn ang="0">
                <a:pos x="45" y="470"/>
              </a:cxn>
              <a:cxn ang="0">
                <a:pos x="31" y="476"/>
              </a:cxn>
              <a:cxn ang="0">
                <a:pos x="18" y="480"/>
              </a:cxn>
              <a:cxn ang="0">
                <a:pos x="0" y="484"/>
              </a:cxn>
              <a:cxn ang="0">
                <a:pos x="15" y="490"/>
              </a:cxn>
              <a:cxn ang="0">
                <a:pos x="29" y="494"/>
              </a:cxn>
              <a:cxn ang="0">
                <a:pos x="46" y="496"/>
              </a:cxn>
              <a:cxn ang="0">
                <a:pos x="63" y="496"/>
              </a:cxn>
              <a:cxn ang="0">
                <a:pos x="79" y="496"/>
              </a:cxn>
              <a:cxn ang="0">
                <a:pos x="99" y="496"/>
              </a:cxn>
              <a:cxn ang="0">
                <a:pos x="122" y="495"/>
              </a:cxn>
              <a:cxn ang="0">
                <a:pos x="142" y="494"/>
              </a:cxn>
              <a:cxn ang="0">
                <a:pos x="162" y="490"/>
              </a:cxn>
              <a:cxn ang="0">
                <a:pos x="183" y="484"/>
              </a:cxn>
              <a:cxn ang="0">
                <a:pos x="203" y="478"/>
              </a:cxn>
              <a:cxn ang="0">
                <a:pos x="222" y="470"/>
              </a:cxn>
              <a:cxn ang="0">
                <a:pos x="244" y="460"/>
              </a:cxn>
              <a:cxn ang="0">
                <a:pos x="260" y="450"/>
              </a:cxn>
              <a:cxn ang="0">
                <a:pos x="281" y="438"/>
              </a:cxn>
              <a:cxn ang="0">
                <a:pos x="300" y="421"/>
              </a:cxn>
              <a:cxn ang="0">
                <a:pos x="316" y="408"/>
              </a:cxn>
              <a:cxn ang="0">
                <a:pos x="332" y="391"/>
              </a:cxn>
              <a:cxn ang="0">
                <a:pos x="344" y="373"/>
              </a:cxn>
              <a:cxn ang="0">
                <a:pos x="353" y="356"/>
              </a:cxn>
              <a:cxn ang="0">
                <a:pos x="359" y="331"/>
              </a:cxn>
              <a:cxn ang="0">
                <a:pos x="361" y="311"/>
              </a:cxn>
              <a:cxn ang="0">
                <a:pos x="361" y="291"/>
              </a:cxn>
              <a:cxn ang="0">
                <a:pos x="361" y="191"/>
              </a:cxn>
              <a:cxn ang="0">
                <a:pos x="449" y="191"/>
              </a:cxn>
              <a:cxn ang="0">
                <a:pos x="271" y="0"/>
              </a:cxn>
              <a:cxn ang="0">
                <a:pos x="89" y="191"/>
              </a:cxn>
            </a:cxnLst>
            <a:rect l="0" t="0" r="r" b="b"/>
            <a:pathLst>
              <a:path w="450" h="497">
                <a:moveTo>
                  <a:pt x="89" y="191"/>
                </a:moveTo>
                <a:lnTo>
                  <a:pt x="177" y="191"/>
                </a:lnTo>
                <a:lnTo>
                  <a:pt x="177" y="315"/>
                </a:lnTo>
                <a:lnTo>
                  <a:pt x="176" y="333"/>
                </a:lnTo>
                <a:lnTo>
                  <a:pt x="174" y="347"/>
                </a:lnTo>
                <a:lnTo>
                  <a:pt x="169" y="361"/>
                </a:lnTo>
                <a:lnTo>
                  <a:pt x="163" y="376"/>
                </a:lnTo>
                <a:lnTo>
                  <a:pt x="154" y="390"/>
                </a:lnTo>
                <a:lnTo>
                  <a:pt x="144" y="404"/>
                </a:lnTo>
                <a:lnTo>
                  <a:pt x="132" y="416"/>
                </a:lnTo>
                <a:lnTo>
                  <a:pt x="122" y="426"/>
                </a:lnTo>
                <a:lnTo>
                  <a:pt x="110" y="435"/>
                </a:lnTo>
                <a:lnTo>
                  <a:pt x="98" y="442"/>
                </a:lnTo>
                <a:lnTo>
                  <a:pt x="85" y="450"/>
                </a:lnTo>
                <a:lnTo>
                  <a:pt x="72" y="457"/>
                </a:lnTo>
                <a:lnTo>
                  <a:pt x="59" y="464"/>
                </a:lnTo>
                <a:lnTo>
                  <a:pt x="45" y="470"/>
                </a:lnTo>
                <a:lnTo>
                  <a:pt x="31" y="476"/>
                </a:lnTo>
                <a:lnTo>
                  <a:pt x="18" y="480"/>
                </a:lnTo>
                <a:lnTo>
                  <a:pt x="0" y="484"/>
                </a:lnTo>
                <a:lnTo>
                  <a:pt x="15" y="490"/>
                </a:lnTo>
                <a:lnTo>
                  <a:pt x="29" y="494"/>
                </a:lnTo>
                <a:lnTo>
                  <a:pt x="46" y="496"/>
                </a:lnTo>
                <a:lnTo>
                  <a:pt x="63" y="496"/>
                </a:lnTo>
                <a:lnTo>
                  <a:pt x="79" y="496"/>
                </a:lnTo>
                <a:lnTo>
                  <a:pt x="99" y="496"/>
                </a:lnTo>
                <a:lnTo>
                  <a:pt x="122" y="495"/>
                </a:lnTo>
                <a:lnTo>
                  <a:pt x="142" y="494"/>
                </a:lnTo>
                <a:lnTo>
                  <a:pt x="162" y="490"/>
                </a:lnTo>
                <a:lnTo>
                  <a:pt x="183" y="484"/>
                </a:lnTo>
                <a:lnTo>
                  <a:pt x="203" y="478"/>
                </a:lnTo>
                <a:lnTo>
                  <a:pt x="222" y="470"/>
                </a:lnTo>
                <a:lnTo>
                  <a:pt x="244" y="460"/>
                </a:lnTo>
                <a:lnTo>
                  <a:pt x="260" y="450"/>
                </a:lnTo>
                <a:lnTo>
                  <a:pt x="281" y="438"/>
                </a:lnTo>
                <a:lnTo>
                  <a:pt x="300" y="421"/>
                </a:lnTo>
                <a:lnTo>
                  <a:pt x="316" y="408"/>
                </a:lnTo>
                <a:lnTo>
                  <a:pt x="332" y="391"/>
                </a:lnTo>
                <a:lnTo>
                  <a:pt x="344" y="373"/>
                </a:lnTo>
                <a:lnTo>
                  <a:pt x="353" y="356"/>
                </a:lnTo>
                <a:lnTo>
                  <a:pt x="359" y="331"/>
                </a:lnTo>
                <a:lnTo>
                  <a:pt x="361" y="311"/>
                </a:lnTo>
                <a:lnTo>
                  <a:pt x="361" y="291"/>
                </a:lnTo>
                <a:lnTo>
                  <a:pt x="361" y="191"/>
                </a:lnTo>
                <a:lnTo>
                  <a:pt x="449" y="191"/>
                </a:lnTo>
                <a:lnTo>
                  <a:pt x="271" y="0"/>
                </a:lnTo>
                <a:lnTo>
                  <a:pt x="89" y="191"/>
                </a:lnTo>
              </a:path>
            </a:pathLst>
          </a:custGeom>
          <a:gradFill rotWithShape="0">
            <a:gsLst>
              <a:gs pos="0">
                <a:schemeClr val="tx2">
                  <a:gamma/>
                  <a:shade val="80000"/>
                  <a:invGamma/>
                </a:schemeClr>
              </a:gs>
              <a:gs pos="100000">
                <a:schemeClr val="tx2"/>
              </a:gs>
            </a:gsLst>
            <a:lin ang="5400000" scaled="1"/>
          </a:gradFill>
          <a:ln w="12700" cap="rnd" cmpd="sng">
            <a:solidFill>
              <a:srgbClr val="000000"/>
            </a:solidFill>
            <a:prstDash val="solid"/>
            <a:round/>
            <a:headEnd/>
            <a:tailEnd/>
          </a:ln>
          <a:effectLst/>
        </p:spPr>
        <p:txBody>
          <a:bodyPr/>
          <a:lstStyle/>
          <a:p>
            <a:pPr eaLnBrk="0" hangingPunct="0">
              <a:defRPr/>
            </a:pPr>
            <a:endParaRPr lang="en-US" sz="1350">
              <a:solidFill>
                <a:prstClr val="black"/>
              </a:solidFill>
            </a:endParaRPr>
          </a:p>
        </p:txBody>
      </p:sp>
      <p:sp>
        <p:nvSpPr>
          <p:cNvPr id="181257" name="Freeform 9"/>
          <p:cNvSpPr>
            <a:spLocks/>
          </p:cNvSpPr>
          <p:nvPr/>
        </p:nvSpPr>
        <p:spPr bwMode="auto">
          <a:xfrm>
            <a:off x="4537723" y="2691782"/>
            <a:ext cx="731044" cy="603647"/>
          </a:xfrm>
          <a:custGeom>
            <a:avLst/>
            <a:gdLst/>
            <a:ahLst/>
            <a:cxnLst>
              <a:cxn ang="0">
                <a:pos x="414" y="93"/>
              </a:cxn>
              <a:cxn ang="0">
                <a:pos x="414" y="195"/>
              </a:cxn>
              <a:cxn ang="0">
                <a:pos x="154" y="195"/>
              </a:cxn>
              <a:cxn ang="0">
                <a:pos x="139" y="194"/>
              </a:cxn>
              <a:cxn ang="0">
                <a:pos x="127" y="192"/>
              </a:cxn>
              <a:cxn ang="0">
                <a:pos x="114" y="186"/>
              </a:cxn>
              <a:cxn ang="0">
                <a:pos x="102" y="180"/>
              </a:cxn>
              <a:cxn ang="0">
                <a:pos x="90" y="170"/>
              </a:cxn>
              <a:cxn ang="0">
                <a:pos x="79" y="159"/>
              </a:cxn>
              <a:cxn ang="0">
                <a:pos x="68" y="147"/>
              </a:cxn>
              <a:cxn ang="0">
                <a:pos x="60" y="135"/>
              </a:cxn>
              <a:cxn ang="0">
                <a:pos x="51" y="122"/>
              </a:cxn>
              <a:cxn ang="0">
                <a:pos x="46" y="108"/>
              </a:cxn>
              <a:cxn ang="0">
                <a:pos x="39" y="94"/>
              </a:cxn>
              <a:cxn ang="0">
                <a:pos x="32" y="80"/>
              </a:cxn>
              <a:cxn ang="0">
                <a:pos x="27" y="65"/>
              </a:cxn>
              <a:cxn ang="0">
                <a:pos x="21" y="50"/>
              </a:cxn>
              <a:cxn ang="0">
                <a:pos x="17" y="35"/>
              </a:cxn>
              <a:cxn ang="0">
                <a:pos x="13" y="20"/>
              </a:cxn>
              <a:cxn ang="0">
                <a:pos x="10" y="0"/>
              </a:cxn>
              <a:cxn ang="0">
                <a:pos x="4" y="17"/>
              </a:cxn>
              <a:cxn ang="0">
                <a:pos x="1" y="33"/>
              </a:cxn>
              <a:cxn ang="0">
                <a:pos x="0" y="51"/>
              </a:cxn>
              <a:cxn ang="0">
                <a:pos x="0" y="70"/>
              </a:cxn>
              <a:cxn ang="0">
                <a:pos x="0" y="88"/>
              </a:cxn>
              <a:cxn ang="0">
                <a:pos x="0" y="111"/>
              </a:cxn>
              <a:cxn ang="0">
                <a:pos x="0" y="135"/>
              </a:cxn>
              <a:cxn ang="0">
                <a:pos x="1" y="157"/>
              </a:cxn>
              <a:cxn ang="0">
                <a:pos x="4" y="179"/>
              </a:cxn>
              <a:cxn ang="0">
                <a:pos x="10" y="202"/>
              </a:cxn>
              <a:cxn ang="0">
                <a:pos x="14" y="225"/>
              </a:cxn>
              <a:cxn ang="0">
                <a:pos x="21" y="245"/>
              </a:cxn>
              <a:cxn ang="0">
                <a:pos x="30" y="269"/>
              </a:cxn>
              <a:cxn ang="0">
                <a:pos x="39" y="287"/>
              </a:cxn>
              <a:cxn ang="0">
                <a:pos x="50" y="311"/>
              </a:cxn>
              <a:cxn ang="0">
                <a:pos x="63" y="332"/>
              </a:cxn>
              <a:cxn ang="0">
                <a:pos x="74" y="348"/>
              </a:cxn>
              <a:cxn ang="0">
                <a:pos x="90" y="366"/>
              </a:cxn>
              <a:cxn ang="0">
                <a:pos x="104" y="379"/>
              </a:cxn>
              <a:cxn ang="0">
                <a:pos x="120" y="390"/>
              </a:cxn>
              <a:cxn ang="0">
                <a:pos x="140" y="397"/>
              </a:cxn>
              <a:cxn ang="0">
                <a:pos x="158" y="398"/>
              </a:cxn>
              <a:cxn ang="0">
                <a:pos x="174" y="398"/>
              </a:cxn>
              <a:cxn ang="0">
                <a:pos x="414" y="398"/>
              </a:cxn>
              <a:cxn ang="0">
                <a:pos x="414" y="506"/>
              </a:cxn>
              <a:cxn ang="0">
                <a:pos x="613" y="300"/>
              </a:cxn>
              <a:cxn ang="0">
                <a:pos x="414" y="93"/>
              </a:cxn>
            </a:cxnLst>
            <a:rect l="0" t="0" r="r" b="b"/>
            <a:pathLst>
              <a:path w="614" h="507">
                <a:moveTo>
                  <a:pt x="414" y="93"/>
                </a:moveTo>
                <a:lnTo>
                  <a:pt x="414" y="195"/>
                </a:lnTo>
                <a:lnTo>
                  <a:pt x="154" y="195"/>
                </a:lnTo>
                <a:lnTo>
                  <a:pt x="139" y="194"/>
                </a:lnTo>
                <a:lnTo>
                  <a:pt x="127" y="192"/>
                </a:lnTo>
                <a:lnTo>
                  <a:pt x="114" y="186"/>
                </a:lnTo>
                <a:lnTo>
                  <a:pt x="102" y="180"/>
                </a:lnTo>
                <a:lnTo>
                  <a:pt x="90" y="170"/>
                </a:lnTo>
                <a:lnTo>
                  <a:pt x="79" y="159"/>
                </a:lnTo>
                <a:lnTo>
                  <a:pt x="68" y="147"/>
                </a:lnTo>
                <a:lnTo>
                  <a:pt x="60" y="135"/>
                </a:lnTo>
                <a:lnTo>
                  <a:pt x="51" y="122"/>
                </a:lnTo>
                <a:lnTo>
                  <a:pt x="46" y="108"/>
                </a:lnTo>
                <a:lnTo>
                  <a:pt x="39" y="94"/>
                </a:lnTo>
                <a:lnTo>
                  <a:pt x="32" y="80"/>
                </a:lnTo>
                <a:lnTo>
                  <a:pt x="27" y="65"/>
                </a:lnTo>
                <a:lnTo>
                  <a:pt x="21" y="50"/>
                </a:lnTo>
                <a:lnTo>
                  <a:pt x="17" y="35"/>
                </a:lnTo>
                <a:lnTo>
                  <a:pt x="13" y="20"/>
                </a:lnTo>
                <a:lnTo>
                  <a:pt x="10" y="0"/>
                </a:lnTo>
                <a:lnTo>
                  <a:pt x="4" y="17"/>
                </a:lnTo>
                <a:lnTo>
                  <a:pt x="1" y="33"/>
                </a:lnTo>
                <a:lnTo>
                  <a:pt x="0" y="51"/>
                </a:lnTo>
                <a:lnTo>
                  <a:pt x="0" y="70"/>
                </a:lnTo>
                <a:lnTo>
                  <a:pt x="0" y="88"/>
                </a:lnTo>
                <a:lnTo>
                  <a:pt x="0" y="111"/>
                </a:lnTo>
                <a:lnTo>
                  <a:pt x="0" y="135"/>
                </a:lnTo>
                <a:lnTo>
                  <a:pt x="1" y="157"/>
                </a:lnTo>
                <a:lnTo>
                  <a:pt x="4" y="179"/>
                </a:lnTo>
                <a:lnTo>
                  <a:pt x="10" y="202"/>
                </a:lnTo>
                <a:lnTo>
                  <a:pt x="14" y="225"/>
                </a:lnTo>
                <a:lnTo>
                  <a:pt x="21" y="245"/>
                </a:lnTo>
                <a:lnTo>
                  <a:pt x="30" y="269"/>
                </a:lnTo>
                <a:lnTo>
                  <a:pt x="39" y="287"/>
                </a:lnTo>
                <a:lnTo>
                  <a:pt x="50" y="311"/>
                </a:lnTo>
                <a:lnTo>
                  <a:pt x="63" y="332"/>
                </a:lnTo>
                <a:lnTo>
                  <a:pt x="74" y="348"/>
                </a:lnTo>
                <a:lnTo>
                  <a:pt x="90" y="366"/>
                </a:lnTo>
                <a:lnTo>
                  <a:pt x="104" y="379"/>
                </a:lnTo>
                <a:lnTo>
                  <a:pt x="120" y="390"/>
                </a:lnTo>
                <a:lnTo>
                  <a:pt x="140" y="397"/>
                </a:lnTo>
                <a:lnTo>
                  <a:pt x="158" y="398"/>
                </a:lnTo>
                <a:lnTo>
                  <a:pt x="174" y="398"/>
                </a:lnTo>
                <a:lnTo>
                  <a:pt x="414" y="398"/>
                </a:lnTo>
                <a:lnTo>
                  <a:pt x="414" y="506"/>
                </a:lnTo>
                <a:lnTo>
                  <a:pt x="613" y="300"/>
                </a:lnTo>
                <a:lnTo>
                  <a:pt x="414" y="93"/>
                </a:lnTo>
              </a:path>
            </a:pathLst>
          </a:custGeom>
          <a:gradFill rotWithShape="0">
            <a:gsLst>
              <a:gs pos="0">
                <a:schemeClr val="tx2">
                  <a:gamma/>
                  <a:shade val="80000"/>
                  <a:invGamma/>
                </a:schemeClr>
              </a:gs>
              <a:gs pos="100000">
                <a:schemeClr val="tx2"/>
              </a:gs>
            </a:gsLst>
            <a:lin ang="5400000" scaled="1"/>
          </a:gradFill>
          <a:ln w="12700" cap="rnd" cmpd="sng">
            <a:solidFill>
              <a:srgbClr val="000000"/>
            </a:solidFill>
            <a:prstDash val="solid"/>
            <a:round/>
            <a:headEnd/>
            <a:tailEnd/>
          </a:ln>
          <a:effectLst/>
        </p:spPr>
        <p:txBody>
          <a:bodyPr/>
          <a:lstStyle/>
          <a:p>
            <a:pPr eaLnBrk="0" hangingPunct="0">
              <a:defRPr/>
            </a:pPr>
            <a:endParaRPr lang="en-US" sz="1350">
              <a:solidFill>
                <a:prstClr val="black"/>
              </a:solidFill>
            </a:endParaRPr>
          </a:p>
        </p:txBody>
      </p:sp>
      <p:sp>
        <p:nvSpPr>
          <p:cNvPr id="181258" name="Rectangle 10"/>
          <p:cNvSpPr>
            <a:spLocks noChangeArrowheads="1"/>
          </p:cNvSpPr>
          <p:nvPr/>
        </p:nvSpPr>
        <p:spPr bwMode="auto">
          <a:xfrm>
            <a:off x="5394970" y="2920381"/>
            <a:ext cx="1076325" cy="504825"/>
          </a:xfrm>
          <a:prstGeom prst="rect">
            <a:avLst/>
          </a:prstGeom>
          <a:gradFill rotWithShape="0">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w="12700">
            <a:solidFill>
              <a:schemeClr val="accent2"/>
            </a:solidFill>
            <a:miter lim="800000"/>
            <a:headEnd/>
            <a:tailEnd/>
          </a:ln>
          <a:effectLst/>
        </p:spPr>
        <p:txBody>
          <a:bodyPr wrap="none" lIns="69056" tIns="34529" rIns="69056" bIns="34529" anchor="ctr"/>
          <a:lstStyle/>
          <a:p>
            <a:pPr eaLnBrk="0" hangingPunct="0">
              <a:defRPr/>
            </a:pPr>
            <a:r>
              <a:rPr lang="en-US" sz="1350" b="1">
                <a:solidFill>
                  <a:prstClr val="black"/>
                </a:solidFill>
                <a:effectLst>
                  <a:outerShdw blurRad="38100" dist="38100" dir="2700000" algn="tl">
                    <a:srgbClr val="000000"/>
                  </a:outerShdw>
                </a:effectLst>
              </a:rPr>
              <a:t>Decryption</a:t>
            </a:r>
          </a:p>
        </p:txBody>
      </p:sp>
      <p:sp>
        <p:nvSpPr>
          <p:cNvPr id="181259" name="Freeform 11"/>
          <p:cNvSpPr>
            <a:spLocks/>
          </p:cNvSpPr>
          <p:nvPr/>
        </p:nvSpPr>
        <p:spPr bwMode="auto">
          <a:xfrm>
            <a:off x="6709420" y="2748931"/>
            <a:ext cx="538163" cy="591741"/>
          </a:xfrm>
          <a:custGeom>
            <a:avLst/>
            <a:gdLst/>
            <a:ahLst/>
            <a:cxnLst>
              <a:cxn ang="0">
                <a:pos x="90" y="191"/>
              </a:cxn>
              <a:cxn ang="0">
                <a:pos x="178" y="191"/>
              </a:cxn>
              <a:cxn ang="0">
                <a:pos x="178" y="315"/>
              </a:cxn>
              <a:cxn ang="0">
                <a:pos x="177" y="333"/>
              </a:cxn>
              <a:cxn ang="0">
                <a:pos x="175" y="347"/>
              </a:cxn>
              <a:cxn ang="0">
                <a:pos x="170" y="361"/>
              </a:cxn>
              <a:cxn ang="0">
                <a:pos x="164" y="376"/>
              </a:cxn>
              <a:cxn ang="0">
                <a:pos x="154" y="390"/>
              </a:cxn>
              <a:cxn ang="0">
                <a:pos x="145" y="404"/>
              </a:cxn>
              <a:cxn ang="0">
                <a:pos x="133" y="416"/>
              </a:cxn>
              <a:cxn ang="0">
                <a:pos x="122" y="426"/>
              </a:cxn>
              <a:cxn ang="0">
                <a:pos x="111" y="435"/>
              </a:cxn>
              <a:cxn ang="0">
                <a:pos x="99" y="442"/>
              </a:cxn>
              <a:cxn ang="0">
                <a:pos x="86" y="450"/>
              </a:cxn>
              <a:cxn ang="0">
                <a:pos x="73" y="457"/>
              </a:cxn>
              <a:cxn ang="0">
                <a:pos x="59" y="464"/>
              </a:cxn>
              <a:cxn ang="0">
                <a:pos x="45" y="470"/>
              </a:cxn>
              <a:cxn ang="0">
                <a:pos x="31" y="476"/>
              </a:cxn>
              <a:cxn ang="0">
                <a:pos x="18" y="480"/>
              </a:cxn>
              <a:cxn ang="0">
                <a:pos x="0" y="484"/>
              </a:cxn>
              <a:cxn ang="0">
                <a:pos x="16" y="490"/>
              </a:cxn>
              <a:cxn ang="0">
                <a:pos x="30" y="494"/>
              </a:cxn>
              <a:cxn ang="0">
                <a:pos x="46" y="496"/>
              </a:cxn>
              <a:cxn ang="0">
                <a:pos x="63" y="496"/>
              </a:cxn>
              <a:cxn ang="0">
                <a:pos x="80" y="496"/>
              </a:cxn>
              <a:cxn ang="0">
                <a:pos x="100" y="496"/>
              </a:cxn>
              <a:cxn ang="0">
                <a:pos x="122" y="495"/>
              </a:cxn>
              <a:cxn ang="0">
                <a:pos x="143" y="494"/>
              </a:cxn>
              <a:cxn ang="0">
                <a:pos x="163" y="490"/>
              </a:cxn>
              <a:cxn ang="0">
                <a:pos x="184" y="484"/>
              </a:cxn>
              <a:cxn ang="0">
                <a:pos x="204" y="478"/>
              </a:cxn>
              <a:cxn ang="0">
                <a:pos x="223" y="470"/>
              </a:cxn>
              <a:cxn ang="0">
                <a:pos x="245" y="460"/>
              </a:cxn>
              <a:cxn ang="0">
                <a:pos x="261" y="450"/>
              </a:cxn>
              <a:cxn ang="0">
                <a:pos x="283" y="438"/>
              </a:cxn>
              <a:cxn ang="0">
                <a:pos x="302" y="421"/>
              </a:cxn>
              <a:cxn ang="0">
                <a:pos x="317" y="408"/>
              </a:cxn>
              <a:cxn ang="0">
                <a:pos x="334" y="391"/>
              </a:cxn>
              <a:cxn ang="0">
                <a:pos x="345" y="373"/>
              </a:cxn>
              <a:cxn ang="0">
                <a:pos x="355" y="356"/>
              </a:cxn>
              <a:cxn ang="0">
                <a:pos x="361" y="331"/>
              </a:cxn>
              <a:cxn ang="0">
                <a:pos x="362" y="311"/>
              </a:cxn>
              <a:cxn ang="0">
                <a:pos x="362" y="291"/>
              </a:cxn>
              <a:cxn ang="0">
                <a:pos x="362" y="191"/>
              </a:cxn>
              <a:cxn ang="0">
                <a:pos x="451" y="191"/>
              </a:cxn>
              <a:cxn ang="0">
                <a:pos x="272" y="0"/>
              </a:cxn>
              <a:cxn ang="0">
                <a:pos x="90" y="191"/>
              </a:cxn>
            </a:cxnLst>
            <a:rect l="0" t="0" r="r" b="b"/>
            <a:pathLst>
              <a:path w="452" h="497">
                <a:moveTo>
                  <a:pt x="90" y="191"/>
                </a:moveTo>
                <a:lnTo>
                  <a:pt x="178" y="191"/>
                </a:lnTo>
                <a:lnTo>
                  <a:pt x="178" y="315"/>
                </a:lnTo>
                <a:lnTo>
                  <a:pt x="177" y="333"/>
                </a:lnTo>
                <a:lnTo>
                  <a:pt x="175" y="347"/>
                </a:lnTo>
                <a:lnTo>
                  <a:pt x="170" y="361"/>
                </a:lnTo>
                <a:lnTo>
                  <a:pt x="164" y="376"/>
                </a:lnTo>
                <a:lnTo>
                  <a:pt x="154" y="390"/>
                </a:lnTo>
                <a:lnTo>
                  <a:pt x="145" y="404"/>
                </a:lnTo>
                <a:lnTo>
                  <a:pt x="133" y="416"/>
                </a:lnTo>
                <a:lnTo>
                  <a:pt x="122" y="426"/>
                </a:lnTo>
                <a:lnTo>
                  <a:pt x="111" y="435"/>
                </a:lnTo>
                <a:lnTo>
                  <a:pt x="99" y="442"/>
                </a:lnTo>
                <a:lnTo>
                  <a:pt x="86" y="450"/>
                </a:lnTo>
                <a:lnTo>
                  <a:pt x="73" y="457"/>
                </a:lnTo>
                <a:lnTo>
                  <a:pt x="59" y="464"/>
                </a:lnTo>
                <a:lnTo>
                  <a:pt x="45" y="470"/>
                </a:lnTo>
                <a:lnTo>
                  <a:pt x="31" y="476"/>
                </a:lnTo>
                <a:lnTo>
                  <a:pt x="18" y="480"/>
                </a:lnTo>
                <a:lnTo>
                  <a:pt x="0" y="484"/>
                </a:lnTo>
                <a:lnTo>
                  <a:pt x="16" y="490"/>
                </a:lnTo>
                <a:lnTo>
                  <a:pt x="30" y="494"/>
                </a:lnTo>
                <a:lnTo>
                  <a:pt x="46" y="496"/>
                </a:lnTo>
                <a:lnTo>
                  <a:pt x="63" y="496"/>
                </a:lnTo>
                <a:lnTo>
                  <a:pt x="80" y="496"/>
                </a:lnTo>
                <a:lnTo>
                  <a:pt x="100" y="496"/>
                </a:lnTo>
                <a:lnTo>
                  <a:pt x="122" y="495"/>
                </a:lnTo>
                <a:lnTo>
                  <a:pt x="143" y="494"/>
                </a:lnTo>
                <a:lnTo>
                  <a:pt x="163" y="490"/>
                </a:lnTo>
                <a:lnTo>
                  <a:pt x="184" y="484"/>
                </a:lnTo>
                <a:lnTo>
                  <a:pt x="204" y="478"/>
                </a:lnTo>
                <a:lnTo>
                  <a:pt x="223" y="470"/>
                </a:lnTo>
                <a:lnTo>
                  <a:pt x="245" y="460"/>
                </a:lnTo>
                <a:lnTo>
                  <a:pt x="261" y="450"/>
                </a:lnTo>
                <a:lnTo>
                  <a:pt x="283" y="438"/>
                </a:lnTo>
                <a:lnTo>
                  <a:pt x="302" y="421"/>
                </a:lnTo>
                <a:lnTo>
                  <a:pt x="317" y="408"/>
                </a:lnTo>
                <a:lnTo>
                  <a:pt x="334" y="391"/>
                </a:lnTo>
                <a:lnTo>
                  <a:pt x="345" y="373"/>
                </a:lnTo>
                <a:lnTo>
                  <a:pt x="355" y="356"/>
                </a:lnTo>
                <a:lnTo>
                  <a:pt x="361" y="331"/>
                </a:lnTo>
                <a:lnTo>
                  <a:pt x="362" y="311"/>
                </a:lnTo>
                <a:lnTo>
                  <a:pt x="362" y="291"/>
                </a:lnTo>
                <a:lnTo>
                  <a:pt x="362" y="191"/>
                </a:lnTo>
                <a:lnTo>
                  <a:pt x="451" y="191"/>
                </a:lnTo>
                <a:lnTo>
                  <a:pt x="272" y="0"/>
                </a:lnTo>
                <a:lnTo>
                  <a:pt x="90" y="191"/>
                </a:lnTo>
              </a:path>
            </a:pathLst>
          </a:custGeom>
          <a:gradFill rotWithShape="0">
            <a:gsLst>
              <a:gs pos="0">
                <a:schemeClr val="tx2">
                  <a:gamma/>
                  <a:shade val="80000"/>
                  <a:invGamma/>
                </a:schemeClr>
              </a:gs>
              <a:gs pos="100000">
                <a:schemeClr val="tx2"/>
              </a:gs>
            </a:gsLst>
            <a:lin ang="5400000" scaled="1"/>
          </a:gradFill>
          <a:ln w="12700" cap="rnd" cmpd="sng">
            <a:solidFill>
              <a:srgbClr val="000000"/>
            </a:solidFill>
            <a:prstDash val="solid"/>
            <a:round/>
            <a:headEnd/>
            <a:tailEnd/>
          </a:ln>
          <a:effectLst/>
        </p:spPr>
        <p:txBody>
          <a:bodyPr/>
          <a:lstStyle/>
          <a:p>
            <a:pPr eaLnBrk="0" hangingPunct="0">
              <a:defRPr/>
            </a:pPr>
            <a:endParaRPr lang="en-US" sz="1350">
              <a:solidFill>
                <a:prstClr val="black"/>
              </a:solidFill>
            </a:endParaRPr>
          </a:p>
        </p:txBody>
      </p:sp>
      <p:sp>
        <p:nvSpPr>
          <p:cNvPr id="181260" name="Freeform 12"/>
          <p:cNvSpPr>
            <a:spLocks/>
          </p:cNvSpPr>
          <p:nvPr/>
        </p:nvSpPr>
        <p:spPr bwMode="auto">
          <a:xfrm>
            <a:off x="2137420" y="2806082"/>
            <a:ext cx="476250" cy="603647"/>
          </a:xfrm>
          <a:custGeom>
            <a:avLst/>
            <a:gdLst/>
            <a:ahLst/>
            <a:cxnLst>
              <a:cxn ang="0">
                <a:pos x="414" y="93"/>
              </a:cxn>
              <a:cxn ang="0">
                <a:pos x="414" y="195"/>
              </a:cxn>
              <a:cxn ang="0">
                <a:pos x="154" y="195"/>
              </a:cxn>
              <a:cxn ang="0">
                <a:pos x="138" y="194"/>
              </a:cxn>
              <a:cxn ang="0">
                <a:pos x="127" y="192"/>
              </a:cxn>
              <a:cxn ang="0">
                <a:pos x="114" y="186"/>
              </a:cxn>
              <a:cxn ang="0">
                <a:pos x="102" y="180"/>
              </a:cxn>
              <a:cxn ang="0">
                <a:pos x="90" y="170"/>
              </a:cxn>
              <a:cxn ang="0">
                <a:pos x="78" y="159"/>
              </a:cxn>
              <a:cxn ang="0">
                <a:pos x="68" y="147"/>
              </a:cxn>
              <a:cxn ang="0">
                <a:pos x="59" y="135"/>
              </a:cxn>
              <a:cxn ang="0">
                <a:pos x="51" y="122"/>
              </a:cxn>
              <a:cxn ang="0">
                <a:pos x="46" y="108"/>
              </a:cxn>
              <a:cxn ang="0">
                <a:pos x="39" y="94"/>
              </a:cxn>
              <a:cxn ang="0">
                <a:pos x="32" y="80"/>
              </a:cxn>
              <a:cxn ang="0">
                <a:pos x="27" y="65"/>
              </a:cxn>
              <a:cxn ang="0">
                <a:pos x="21" y="50"/>
              </a:cxn>
              <a:cxn ang="0">
                <a:pos x="17" y="35"/>
              </a:cxn>
              <a:cxn ang="0">
                <a:pos x="13" y="20"/>
              </a:cxn>
              <a:cxn ang="0">
                <a:pos x="9" y="0"/>
              </a:cxn>
              <a:cxn ang="0">
                <a:pos x="4" y="17"/>
              </a:cxn>
              <a:cxn ang="0">
                <a:pos x="1" y="33"/>
              </a:cxn>
              <a:cxn ang="0">
                <a:pos x="0" y="51"/>
              </a:cxn>
              <a:cxn ang="0">
                <a:pos x="0" y="70"/>
              </a:cxn>
              <a:cxn ang="0">
                <a:pos x="0" y="88"/>
              </a:cxn>
              <a:cxn ang="0">
                <a:pos x="0" y="111"/>
              </a:cxn>
              <a:cxn ang="0">
                <a:pos x="0" y="135"/>
              </a:cxn>
              <a:cxn ang="0">
                <a:pos x="1" y="157"/>
              </a:cxn>
              <a:cxn ang="0">
                <a:pos x="4" y="179"/>
              </a:cxn>
              <a:cxn ang="0">
                <a:pos x="9" y="202"/>
              </a:cxn>
              <a:cxn ang="0">
                <a:pos x="14" y="225"/>
              </a:cxn>
              <a:cxn ang="0">
                <a:pos x="21" y="245"/>
              </a:cxn>
              <a:cxn ang="0">
                <a:pos x="30" y="269"/>
              </a:cxn>
              <a:cxn ang="0">
                <a:pos x="39" y="287"/>
              </a:cxn>
              <a:cxn ang="0">
                <a:pos x="49" y="311"/>
              </a:cxn>
              <a:cxn ang="0">
                <a:pos x="63" y="332"/>
              </a:cxn>
              <a:cxn ang="0">
                <a:pos x="74" y="348"/>
              </a:cxn>
              <a:cxn ang="0">
                <a:pos x="89" y="366"/>
              </a:cxn>
              <a:cxn ang="0">
                <a:pos x="104" y="379"/>
              </a:cxn>
              <a:cxn ang="0">
                <a:pos x="119" y="390"/>
              </a:cxn>
              <a:cxn ang="0">
                <a:pos x="140" y="397"/>
              </a:cxn>
              <a:cxn ang="0">
                <a:pos x="157" y="398"/>
              </a:cxn>
              <a:cxn ang="0">
                <a:pos x="174" y="398"/>
              </a:cxn>
              <a:cxn ang="0">
                <a:pos x="414" y="398"/>
              </a:cxn>
              <a:cxn ang="0">
                <a:pos x="414" y="506"/>
              </a:cxn>
              <a:cxn ang="0">
                <a:pos x="612" y="300"/>
              </a:cxn>
              <a:cxn ang="0">
                <a:pos x="414" y="93"/>
              </a:cxn>
            </a:cxnLst>
            <a:rect l="0" t="0" r="r" b="b"/>
            <a:pathLst>
              <a:path w="613" h="507">
                <a:moveTo>
                  <a:pt x="414" y="93"/>
                </a:moveTo>
                <a:lnTo>
                  <a:pt x="414" y="195"/>
                </a:lnTo>
                <a:lnTo>
                  <a:pt x="154" y="195"/>
                </a:lnTo>
                <a:lnTo>
                  <a:pt x="138" y="194"/>
                </a:lnTo>
                <a:lnTo>
                  <a:pt x="127" y="192"/>
                </a:lnTo>
                <a:lnTo>
                  <a:pt x="114" y="186"/>
                </a:lnTo>
                <a:lnTo>
                  <a:pt x="102" y="180"/>
                </a:lnTo>
                <a:lnTo>
                  <a:pt x="90" y="170"/>
                </a:lnTo>
                <a:lnTo>
                  <a:pt x="78" y="159"/>
                </a:lnTo>
                <a:lnTo>
                  <a:pt x="68" y="147"/>
                </a:lnTo>
                <a:lnTo>
                  <a:pt x="59" y="135"/>
                </a:lnTo>
                <a:lnTo>
                  <a:pt x="51" y="122"/>
                </a:lnTo>
                <a:lnTo>
                  <a:pt x="46" y="108"/>
                </a:lnTo>
                <a:lnTo>
                  <a:pt x="39" y="94"/>
                </a:lnTo>
                <a:lnTo>
                  <a:pt x="32" y="80"/>
                </a:lnTo>
                <a:lnTo>
                  <a:pt x="27" y="65"/>
                </a:lnTo>
                <a:lnTo>
                  <a:pt x="21" y="50"/>
                </a:lnTo>
                <a:lnTo>
                  <a:pt x="17" y="35"/>
                </a:lnTo>
                <a:lnTo>
                  <a:pt x="13" y="20"/>
                </a:lnTo>
                <a:lnTo>
                  <a:pt x="9" y="0"/>
                </a:lnTo>
                <a:lnTo>
                  <a:pt x="4" y="17"/>
                </a:lnTo>
                <a:lnTo>
                  <a:pt x="1" y="33"/>
                </a:lnTo>
                <a:lnTo>
                  <a:pt x="0" y="51"/>
                </a:lnTo>
                <a:lnTo>
                  <a:pt x="0" y="70"/>
                </a:lnTo>
                <a:lnTo>
                  <a:pt x="0" y="88"/>
                </a:lnTo>
                <a:lnTo>
                  <a:pt x="0" y="111"/>
                </a:lnTo>
                <a:lnTo>
                  <a:pt x="0" y="135"/>
                </a:lnTo>
                <a:lnTo>
                  <a:pt x="1" y="157"/>
                </a:lnTo>
                <a:lnTo>
                  <a:pt x="4" y="179"/>
                </a:lnTo>
                <a:lnTo>
                  <a:pt x="9" y="202"/>
                </a:lnTo>
                <a:lnTo>
                  <a:pt x="14" y="225"/>
                </a:lnTo>
                <a:lnTo>
                  <a:pt x="21" y="245"/>
                </a:lnTo>
                <a:lnTo>
                  <a:pt x="30" y="269"/>
                </a:lnTo>
                <a:lnTo>
                  <a:pt x="39" y="287"/>
                </a:lnTo>
                <a:lnTo>
                  <a:pt x="49" y="311"/>
                </a:lnTo>
                <a:lnTo>
                  <a:pt x="63" y="332"/>
                </a:lnTo>
                <a:lnTo>
                  <a:pt x="74" y="348"/>
                </a:lnTo>
                <a:lnTo>
                  <a:pt x="89" y="366"/>
                </a:lnTo>
                <a:lnTo>
                  <a:pt x="104" y="379"/>
                </a:lnTo>
                <a:lnTo>
                  <a:pt x="119" y="390"/>
                </a:lnTo>
                <a:lnTo>
                  <a:pt x="140" y="397"/>
                </a:lnTo>
                <a:lnTo>
                  <a:pt x="157" y="398"/>
                </a:lnTo>
                <a:lnTo>
                  <a:pt x="174" y="398"/>
                </a:lnTo>
                <a:lnTo>
                  <a:pt x="414" y="398"/>
                </a:lnTo>
                <a:lnTo>
                  <a:pt x="414" y="506"/>
                </a:lnTo>
                <a:lnTo>
                  <a:pt x="612" y="300"/>
                </a:lnTo>
                <a:lnTo>
                  <a:pt x="414" y="93"/>
                </a:lnTo>
              </a:path>
            </a:pathLst>
          </a:custGeom>
          <a:gradFill rotWithShape="0">
            <a:gsLst>
              <a:gs pos="0">
                <a:schemeClr val="tx2">
                  <a:gamma/>
                  <a:shade val="80000"/>
                  <a:invGamma/>
                </a:schemeClr>
              </a:gs>
              <a:gs pos="100000">
                <a:schemeClr val="tx2"/>
              </a:gs>
            </a:gsLst>
            <a:lin ang="5400000" scaled="1"/>
          </a:gradFill>
          <a:ln w="12700" cap="rnd" cmpd="sng">
            <a:solidFill>
              <a:srgbClr val="000000"/>
            </a:solidFill>
            <a:prstDash val="solid"/>
            <a:round/>
            <a:headEnd/>
            <a:tailEnd/>
          </a:ln>
          <a:effectLst/>
        </p:spPr>
        <p:txBody>
          <a:bodyPr/>
          <a:lstStyle/>
          <a:p>
            <a:pPr eaLnBrk="0" hangingPunct="0">
              <a:defRPr/>
            </a:pPr>
            <a:endParaRPr lang="en-US" sz="1350">
              <a:solidFill>
                <a:prstClr val="black"/>
              </a:solidFill>
            </a:endParaRPr>
          </a:p>
        </p:txBody>
      </p:sp>
      <p:sp>
        <p:nvSpPr>
          <p:cNvPr id="181261" name="Rectangle 13"/>
          <p:cNvSpPr>
            <a:spLocks noChangeArrowheads="1"/>
          </p:cNvSpPr>
          <p:nvPr/>
        </p:nvSpPr>
        <p:spPr bwMode="auto">
          <a:xfrm>
            <a:off x="1508772" y="1491630"/>
            <a:ext cx="1603772" cy="277482"/>
          </a:xfrm>
          <a:prstGeom prst="rect">
            <a:avLst/>
          </a:prstGeom>
          <a:noFill/>
          <a:ln w="9525">
            <a:noFill/>
            <a:miter lim="800000"/>
            <a:headEnd/>
            <a:tailEnd/>
          </a:ln>
          <a:effectLst/>
        </p:spPr>
        <p:txBody>
          <a:bodyPr lIns="69056" tIns="34529" rIns="69056" bIns="34529">
            <a:spAutoFit/>
          </a:bodyPr>
          <a:lstStyle/>
          <a:p>
            <a:pPr eaLnBrk="0" hangingPunct="0">
              <a:defRPr/>
            </a:pPr>
            <a:r>
              <a:rPr lang="en-US" sz="1350" b="1">
                <a:solidFill>
                  <a:prstClr val="black"/>
                </a:solidFill>
                <a:effectLst>
                  <a:outerShdw blurRad="38100" dist="38100" dir="2700000" algn="tl">
                    <a:srgbClr val="000000"/>
                  </a:outerShdw>
                </a:effectLst>
              </a:rPr>
              <a:t>Plain-text </a:t>
            </a:r>
            <a:r>
              <a:rPr lang="en-US" sz="1350" b="1" dirty="0">
                <a:solidFill>
                  <a:prstClr val="black"/>
                </a:solidFill>
                <a:effectLst>
                  <a:outerShdw blurRad="38100" dist="38100" dir="2700000" algn="tl">
                    <a:srgbClr val="000000"/>
                  </a:outerShdw>
                </a:effectLst>
              </a:rPr>
              <a:t>input</a:t>
            </a:r>
          </a:p>
        </p:txBody>
      </p:sp>
      <p:sp>
        <p:nvSpPr>
          <p:cNvPr id="181262" name="Rectangle 14"/>
          <p:cNvSpPr>
            <a:spLocks noChangeArrowheads="1"/>
          </p:cNvSpPr>
          <p:nvPr/>
        </p:nvSpPr>
        <p:spPr bwMode="auto">
          <a:xfrm>
            <a:off x="6070058" y="1434479"/>
            <a:ext cx="1725215" cy="277482"/>
          </a:xfrm>
          <a:prstGeom prst="rect">
            <a:avLst/>
          </a:prstGeom>
          <a:noFill/>
          <a:ln w="9525">
            <a:noFill/>
            <a:miter lim="800000"/>
            <a:headEnd/>
            <a:tailEnd/>
          </a:ln>
          <a:effectLst/>
        </p:spPr>
        <p:txBody>
          <a:bodyPr lIns="69056" tIns="34529" rIns="69056" bIns="34529">
            <a:spAutoFit/>
          </a:bodyPr>
          <a:lstStyle/>
          <a:p>
            <a:pPr eaLnBrk="0" hangingPunct="0">
              <a:defRPr/>
            </a:pPr>
            <a:r>
              <a:rPr lang="en-US" sz="1350" b="1">
                <a:solidFill>
                  <a:prstClr val="black"/>
                </a:solidFill>
                <a:effectLst>
                  <a:outerShdw blurRad="38100" dist="38100" dir="2700000" algn="tl">
                    <a:srgbClr val="000000"/>
                  </a:outerShdw>
                </a:effectLst>
              </a:rPr>
              <a:t>Plain-text </a:t>
            </a:r>
            <a:r>
              <a:rPr lang="en-US" sz="1350" b="1" dirty="0">
                <a:solidFill>
                  <a:prstClr val="black"/>
                </a:solidFill>
                <a:effectLst>
                  <a:outerShdw blurRad="38100" dist="38100" dir="2700000" algn="tl">
                    <a:srgbClr val="000000"/>
                  </a:outerShdw>
                </a:effectLst>
              </a:rPr>
              <a:t>output</a:t>
            </a:r>
          </a:p>
        </p:txBody>
      </p:sp>
      <p:sp>
        <p:nvSpPr>
          <p:cNvPr id="181263" name="Rectangle 15"/>
          <p:cNvSpPr>
            <a:spLocks noChangeArrowheads="1"/>
          </p:cNvSpPr>
          <p:nvPr/>
        </p:nvSpPr>
        <p:spPr bwMode="auto">
          <a:xfrm>
            <a:off x="3851920" y="1491630"/>
            <a:ext cx="1158479" cy="277482"/>
          </a:xfrm>
          <a:prstGeom prst="rect">
            <a:avLst/>
          </a:prstGeom>
          <a:noFill/>
          <a:ln w="9525">
            <a:noFill/>
            <a:miter lim="800000"/>
            <a:headEnd/>
            <a:tailEnd/>
          </a:ln>
          <a:effectLst/>
        </p:spPr>
        <p:txBody>
          <a:bodyPr lIns="69056" tIns="34529" rIns="69056" bIns="34529">
            <a:spAutoFit/>
          </a:bodyPr>
          <a:lstStyle/>
          <a:p>
            <a:pPr eaLnBrk="0" hangingPunct="0">
              <a:defRPr/>
            </a:pPr>
            <a:r>
              <a:rPr lang="en-US" sz="1350" b="1">
                <a:solidFill>
                  <a:prstClr val="black"/>
                </a:solidFill>
                <a:effectLst>
                  <a:outerShdw blurRad="38100" dist="38100" dir="2700000" algn="tl">
                    <a:srgbClr val="000000"/>
                  </a:outerShdw>
                </a:effectLst>
              </a:rPr>
              <a:t>Cipher-text</a:t>
            </a:r>
            <a:endParaRPr lang="en-US" sz="1350" b="1" dirty="0">
              <a:solidFill>
                <a:prstClr val="black"/>
              </a:solidFill>
              <a:effectLst>
                <a:outerShdw blurRad="38100" dist="38100" dir="2700000" algn="tl">
                  <a:srgbClr val="000000"/>
                </a:outerShdw>
              </a:effectLst>
            </a:endParaRPr>
          </a:p>
        </p:txBody>
      </p:sp>
      <p:sp>
        <p:nvSpPr>
          <p:cNvPr id="181266" name="Rectangle 18"/>
          <p:cNvSpPr>
            <a:spLocks noChangeArrowheads="1"/>
          </p:cNvSpPr>
          <p:nvPr/>
        </p:nvSpPr>
        <p:spPr bwMode="auto">
          <a:xfrm>
            <a:off x="3803105" y="3606180"/>
            <a:ext cx="1952625" cy="669897"/>
          </a:xfrm>
          <a:prstGeom prst="rect">
            <a:avLst/>
          </a:prstGeom>
          <a:noFill/>
          <a:ln w="9525">
            <a:noFill/>
            <a:miter lim="800000"/>
            <a:headEnd/>
            <a:tailEnd/>
          </a:ln>
          <a:effectLst/>
        </p:spPr>
        <p:txBody>
          <a:bodyPr lIns="69056" tIns="34529" rIns="69056" bIns="34529">
            <a:spAutoFit/>
          </a:bodyPr>
          <a:lstStyle/>
          <a:p>
            <a:pPr eaLnBrk="0" hangingPunct="0">
              <a:defRPr/>
            </a:pPr>
            <a:r>
              <a:rPr lang="en-US" sz="2100" b="1" dirty="0">
                <a:solidFill>
                  <a:prstClr val="black"/>
                </a:solidFill>
                <a:effectLst>
                  <a:outerShdw blurRad="38100" dist="38100" dir="2700000" algn="tl">
                    <a:srgbClr val="000000"/>
                  </a:outerShdw>
                </a:effectLst>
              </a:rPr>
              <a:t>Same key</a:t>
            </a:r>
            <a:br>
              <a:rPr lang="en-US" sz="2100" b="1" dirty="0">
                <a:solidFill>
                  <a:prstClr val="black"/>
                </a:solidFill>
                <a:effectLst>
                  <a:outerShdw blurRad="38100" dist="38100" dir="2700000" algn="tl">
                    <a:srgbClr val="000000"/>
                  </a:outerShdw>
                </a:effectLst>
              </a:rPr>
            </a:br>
            <a:r>
              <a:rPr lang="en-US" b="1" dirty="0">
                <a:solidFill>
                  <a:prstClr val="black"/>
                </a:solidFill>
                <a:effectLst>
                  <a:outerShdw blurRad="38100" dist="38100" dir="2700000" algn="tl">
                    <a:srgbClr val="000000"/>
                  </a:outerShdw>
                </a:effectLst>
              </a:rPr>
              <a:t>(shared secret)</a:t>
            </a:r>
          </a:p>
        </p:txBody>
      </p:sp>
      <p:sp>
        <p:nvSpPr>
          <p:cNvPr id="181267" name="Line 19"/>
          <p:cNvSpPr>
            <a:spLocks noChangeShapeType="1"/>
          </p:cNvSpPr>
          <p:nvPr/>
        </p:nvSpPr>
        <p:spPr bwMode="auto">
          <a:xfrm flipH="1" flipV="1">
            <a:off x="3337574" y="3777629"/>
            <a:ext cx="307181" cy="342900"/>
          </a:xfrm>
          <a:prstGeom prst="line">
            <a:avLst/>
          </a:prstGeom>
          <a:noFill/>
          <a:ln w="50800">
            <a:solidFill>
              <a:schemeClr val="tx2"/>
            </a:solidFill>
            <a:round/>
            <a:headEnd type="none" w="sm" len="sm"/>
            <a:tailEnd type="stealth" w="med" len="lg"/>
          </a:ln>
        </p:spPr>
        <p:txBody>
          <a:bodyPr wrap="none" anchor="ctr"/>
          <a:lstStyle/>
          <a:p>
            <a:endParaRPr lang="en-US" sz="1350">
              <a:solidFill>
                <a:prstClr val="black"/>
              </a:solidFill>
            </a:endParaRPr>
          </a:p>
        </p:txBody>
      </p:sp>
      <p:sp>
        <p:nvSpPr>
          <p:cNvPr id="181268" name="Line 20"/>
          <p:cNvSpPr>
            <a:spLocks noChangeShapeType="1"/>
          </p:cNvSpPr>
          <p:nvPr/>
        </p:nvSpPr>
        <p:spPr bwMode="auto">
          <a:xfrm flipV="1">
            <a:off x="5623570" y="3777630"/>
            <a:ext cx="285750" cy="308372"/>
          </a:xfrm>
          <a:prstGeom prst="line">
            <a:avLst/>
          </a:prstGeom>
          <a:noFill/>
          <a:ln w="50800">
            <a:solidFill>
              <a:schemeClr val="tx2"/>
            </a:solidFill>
            <a:round/>
            <a:headEnd type="none" w="sm" len="sm"/>
            <a:tailEnd type="stealth" w="med" len="lg"/>
          </a:ln>
        </p:spPr>
        <p:txBody>
          <a:bodyPr wrap="none" anchor="ctr"/>
          <a:lstStyle/>
          <a:p>
            <a:endParaRPr lang="en-US" sz="1350">
              <a:solidFill>
                <a:prstClr val="black"/>
              </a:solidFill>
            </a:endParaRPr>
          </a:p>
        </p:txBody>
      </p:sp>
      <p:graphicFrame>
        <p:nvGraphicFramePr>
          <p:cNvPr id="181269" name="Object 21"/>
          <p:cNvGraphicFramePr>
            <a:graphicFrameLocks/>
          </p:cNvGraphicFramePr>
          <p:nvPr>
            <p:extLst>
              <p:ext uri="{D42A27DB-BD31-4B8C-83A1-F6EECF244321}">
                <p14:modId xmlns:p14="http://schemas.microsoft.com/office/powerpoint/2010/main" val="38865395"/>
              </p:ext>
            </p:extLst>
          </p:nvPr>
        </p:nvGraphicFramePr>
        <p:xfrm>
          <a:off x="5909323" y="3434731"/>
          <a:ext cx="445294" cy="931069"/>
        </p:xfrm>
        <a:graphic>
          <a:graphicData uri="http://schemas.openxmlformats.org/presentationml/2006/ole">
            <mc:AlternateContent xmlns:mc="http://schemas.openxmlformats.org/markup-compatibility/2006">
              <mc:Choice xmlns:v="urn:schemas-microsoft-com:vml" Requires="v">
                <p:oleObj spid="_x0000_s9255" name="Clip" r:id="rId6" imgW="1393560" imgH="2657160" progId="">
                  <p:embed/>
                </p:oleObj>
              </mc:Choice>
              <mc:Fallback>
                <p:oleObj name="Clip" r:id="rId6" imgW="1393560" imgH="2657160" progId="">
                  <p:embed/>
                  <p:pic>
                    <p:nvPicPr>
                      <p:cNvPr id="181269" name="Object 2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9323" y="3434731"/>
                        <a:ext cx="445294" cy="93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Rounded Rectangle 21"/>
          <p:cNvSpPr>
            <a:spLocks noChangeArrowheads="1"/>
          </p:cNvSpPr>
          <p:nvPr/>
        </p:nvSpPr>
        <p:spPr bwMode="auto">
          <a:xfrm>
            <a:off x="2480320" y="3434729"/>
            <a:ext cx="4400550" cy="971550"/>
          </a:xfrm>
          <a:prstGeom prst="roundRect">
            <a:avLst>
              <a:gd name="adj" fmla="val 16667"/>
            </a:avLst>
          </a:prstGeom>
          <a:solidFill>
            <a:schemeClr val="accent1">
              <a:alpha val="59999"/>
            </a:schemeClr>
          </a:solidFill>
          <a:ln w="9525" algn="ctr">
            <a:solidFill>
              <a:schemeClr val="tx1">
                <a:alpha val="27843"/>
              </a:schemeClr>
            </a:solidFill>
            <a:round/>
            <a:headEnd/>
            <a:tailEnd/>
          </a:ln>
        </p:spPr>
        <p:txBody>
          <a:bodyPr anchorCtr="1"/>
          <a:lstStyle/>
          <a:p>
            <a:pPr eaLnBrk="0" hangingPunct="0"/>
            <a:r>
              <a:rPr lang="en-US" sz="1350" b="1">
                <a:solidFill>
                  <a:prstClr val="black"/>
                </a:solidFill>
              </a:rPr>
              <a:t>Key Distribution Problem</a:t>
            </a:r>
          </a:p>
        </p:txBody>
      </p:sp>
      <p:sp>
        <p:nvSpPr>
          <p:cNvPr id="23" name="Title 3"/>
          <p:cNvSpPr>
            <a:spLocks noGrp="1"/>
          </p:cNvSpPr>
          <p:nvPr>
            <p:ph type="title"/>
          </p:nvPr>
        </p:nvSpPr>
        <p:spPr>
          <a:xfrm>
            <a:off x="215008" y="339502"/>
            <a:ext cx="8229600" cy="742950"/>
          </a:xfrm>
        </p:spPr>
        <p:txBody>
          <a:bodyPr/>
          <a:lstStyle/>
          <a:p>
            <a:r>
              <a:rPr lang="en-US" altLang="en-US" b="1" dirty="0">
                <a:latin typeface="Arial" panose="020B0604020202020204" pitchFamily="34" charset="0"/>
                <a:cs typeface="Arial" panose="020B0604020202020204" pitchFamily="34" charset="0"/>
              </a:rPr>
              <a:t>Symmetric Cryptosystem (Cont’d)</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1554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1260"/>
                                        </p:tgtEl>
                                        <p:attrNameLst>
                                          <p:attrName>style.visibility</p:attrName>
                                        </p:attrNameLst>
                                      </p:cBhvr>
                                      <p:to>
                                        <p:strVal val="visible"/>
                                      </p:to>
                                    </p:set>
                                    <p:animEffect transition="in" filter="blinds(horizontal)">
                                      <p:cBhvr>
                                        <p:cTn id="7" dur="500"/>
                                        <p:tgtEl>
                                          <p:spTgt spid="18126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1251"/>
                                        </p:tgtEl>
                                        <p:attrNameLst>
                                          <p:attrName>style.visibility</p:attrName>
                                        </p:attrNameLst>
                                      </p:cBhvr>
                                      <p:to>
                                        <p:strVal val="visible"/>
                                      </p:to>
                                    </p:set>
                                    <p:animEffect transition="in" filter="blinds(horizontal)">
                                      <p:cBhvr>
                                        <p:cTn id="10" dur="500"/>
                                        <p:tgtEl>
                                          <p:spTgt spid="181251"/>
                                        </p:tgtEl>
                                      </p:cBhvr>
                                    </p:animEffect>
                                  </p:childTnLst>
                                </p:cTn>
                              </p:par>
                              <p:par>
                                <p:cTn id="11" presetID="3" presetClass="entr" presetSubtype="10" fill="hold" nodeType="withEffect">
                                  <p:stCondLst>
                                    <p:cond delay="0"/>
                                  </p:stCondLst>
                                  <p:childTnLst>
                                    <p:set>
                                      <p:cBhvr>
                                        <p:cTn id="12" dur="1" fill="hold">
                                          <p:stCondLst>
                                            <p:cond delay="0"/>
                                          </p:stCondLst>
                                        </p:cTn>
                                        <p:tgtEl>
                                          <p:spTgt spid="181252"/>
                                        </p:tgtEl>
                                        <p:attrNameLst>
                                          <p:attrName>style.visibility</p:attrName>
                                        </p:attrNameLst>
                                      </p:cBhvr>
                                      <p:to>
                                        <p:strVal val="visible"/>
                                      </p:to>
                                    </p:set>
                                    <p:animEffect transition="in" filter="blinds(horizontal)">
                                      <p:cBhvr>
                                        <p:cTn id="13" dur="500"/>
                                        <p:tgtEl>
                                          <p:spTgt spid="18125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81256"/>
                                        </p:tgtEl>
                                        <p:attrNameLst>
                                          <p:attrName>style.visibility</p:attrName>
                                        </p:attrNameLst>
                                      </p:cBhvr>
                                      <p:to>
                                        <p:strVal val="visible"/>
                                      </p:to>
                                    </p:set>
                                    <p:animEffect transition="in" filter="blinds(horizontal)">
                                      <p:cBhvr>
                                        <p:cTn id="16" dur="500"/>
                                        <p:tgtEl>
                                          <p:spTgt spid="18125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81254"/>
                                        </p:tgtEl>
                                        <p:attrNameLst>
                                          <p:attrName>style.visibility</p:attrName>
                                        </p:attrNameLst>
                                      </p:cBhvr>
                                      <p:to>
                                        <p:strVal val="visible"/>
                                      </p:to>
                                    </p:set>
                                    <p:animEffect transition="in" filter="blinds(horizontal)">
                                      <p:cBhvr>
                                        <p:cTn id="19" dur="500"/>
                                        <p:tgtEl>
                                          <p:spTgt spid="18125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81263"/>
                                        </p:tgtEl>
                                        <p:attrNameLst>
                                          <p:attrName>style.visibility</p:attrName>
                                        </p:attrNameLst>
                                      </p:cBhvr>
                                      <p:to>
                                        <p:strVal val="visible"/>
                                      </p:to>
                                    </p:set>
                                    <p:animEffect transition="in" filter="blinds(horizontal)">
                                      <p:cBhvr>
                                        <p:cTn id="22" dur="500"/>
                                        <p:tgtEl>
                                          <p:spTgt spid="18126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1267"/>
                                        </p:tgtEl>
                                        <p:attrNameLst>
                                          <p:attrName>style.visibility</p:attrName>
                                        </p:attrNameLst>
                                      </p:cBhvr>
                                      <p:to>
                                        <p:strVal val="visible"/>
                                      </p:to>
                                    </p:set>
                                    <p:animEffect transition="in" filter="blinds(horizontal)">
                                      <p:cBhvr>
                                        <p:cTn id="27" dur="500"/>
                                        <p:tgtEl>
                                          <p:spTgt spid="18126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81266"/>
                                        </p:tgtEl>
                                        <p:attrNameLst>
                                          <p:attrName>style.visibility</p:attrName>
                                        </p:attrNameLst>
                                      </p:cBhvr>
                                      <p:to>
                                        <p:strVal val="visible"/>
                                      </p:to>
                                    </p:set>
                                    <p:animEffect transition="in" filter="blinds(horizontal)">
                                      <p:cBhvr>
                                        <p:cTn id="30" dur="500"/>
                                        <p:tgtEl>
                                          <p:spTgt spid="181266"/>
                                        </p:tgtEl>
                                      </p:cBhvr>
                                    </p:animEffect>
                                  </p:childTnLst>
                                </p:cTn>
                              </p:par>
                              <p:par>
                                <p:cTn id="31" presetID="3" presetClass="entr" presetSubtype="10" fill="hold" nodeType="withEffect">
                                  <p:stCondLst>
                                    <p:cond delay="0"/>
                                  </p:stCondLst>
                                  <p:childTnLst>
                                    <p:set>
                                      <p:cBhvr>
                                        <p:cTn id="32" dur="1" fill="hold">
                                          <p:stCondLst>
                                            <p:cond delay="0"/>
                                          </p:stCondLst>
                                        </p:cTn>
                                        <p:tgtEl>
                                          <p:spTgt spid="181269"/>
                                        </p:tgtEl>
                                        <p:attrNameLst>
                                          <p:attrName>style.visibility</p:attrName>
                                        </p:attrNameLst>
                                      </p:cBhvr>
                                      <p:to>
                                        <p:strVal val="visible"/>
                                      </p:to>
                                    </p:set>
                                    <p:animEffect transition="in" filter="blinds(horizontal)">
                                      <p:cBhvr>
                                        <p:cTn id="33" dur="500"/>
                                        <p:tgtEl>
                                          <p:spTgt spid="18126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81268"/>
                                        </p:tgtEl>
                                        <p:attrNameLst>
                                          <p:attrName>style.visibility</p:attrName>
                                        </p:attrNameLst>
                                      </p:cBhvr>
                                      <p:to>
                                        <p:strVal val="visible"/>
                                      </p:to>
                                    </p:set>
                                    <p:animEffect transition="in" filter="blinds(horizontal)">
                                      <p:cBhvr>
                                        <p:cTn id="36" dur="500"/>
                                        <p:tgtEl>
                                          <p:spTgt spid="181268"/>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81258"/>
                                        </p:tgtEl>
                                        <p:attrNameLst>
                                          <p:attrName>style.visibility</p:attrName>
                                        </p:attrNameLst>
                                      </p:cBhvr>
                                      <p:to>
                                        <p:strVal val="visible"/>
                                      </p:to>
                                    </p:set>
                                    <p:animEffect transition="in" filter="blinds(horizontal)">
                                      <p:cBhvr>
                                        <p:cTn id="39" dur="500"/>
                                        <p:tgtEl>
                                          <p:spTgt spid="181258"/>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81257"/>
                                        </p:tgtEl>
                                        <p:attrNameLst>
                                          <p:attrName>style.visibility</p:attrName>
                                        </p:attrNameLst>
                                      </p:cBhvr>
                                      <p:to>
                                        <p:strVal val="visible"/>
                                      </p:to>
                                    </p:set>
                                    <p:animEffect transition="in" filter="blinds(horizontal)">
                                      <p:cBhvr>
                                        <p:cTn id="42" dur="500"/>
                                        <p:tgtEl>
                                          <p:spTgt spid="181257"/>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81259"/>
                                        </p:tgtEl>
                                        <p:attrNameLst>
                                          <p:attrName>style.visibility</p:attrName>
                                        </p:attrNameLst>
                                      </p:cBhvr>
                                      <p:to>
                                        <p:strVal val="visible"/>
                                      </p:to>
                                    </p:set>
                                    <p:animEffect transition="in" filter="blinds(horizontal)">
                                      <p:cBhvr>
                                        <p:cTn id="45" dur="500"/>
                                        <p:tgtEl>
                                          <p:spTgt spid="181259"/>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81253"/>
                                        </p:tgtEl>
                                        <p:attrNameLst>
                                          <p:attrName>style.visibility</p:attrName>
                                        </p:attrNameLst>
                                      </p:cBhvr>
                                      <p:to>
                                        <p:strVal val="visible"/>
                                      </p:to>
                                    </p:set>
                                    <p:animEffect transition="in" filter="blinds(horizontal)">
                                      <p:cBhvr>
                                        <p:cTn id="48" dur="500"/>
                                        <p:tgtEl>
                                          <p:spTgt spid="181253"/>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81262"/>
                                        </p:tgtEl>
                                        <p:attrNameLst>
                                          <p:attrName>style.visibility</p:attrName>
                                        </p:attrNameLst>
                                      </p:cBhvr>
                                      <p:to>
                                        <p:strVal val="visible"/>
                                      </p:to>
                                    </p:set>
                                    <p:animEffect transition="in" filter="blinds(horizontal)">
                                      <p:cBhvr>
                                        <p:cTn id="51" dur="500"/>
                                        <p:tgtEl>
                                          <p:spTgt spid="181262"/>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mph" presetSubtype="0" fill="hold" grpId="1" nodeType="clickEffect">
                                  <p:stCondLst>
                                    <p:cond delay="0"/>
                                  </p:stCondLst>
                                  <p:childTnLst>
                                    <p:animScale>
                                      <p:cBhvr>
                                        <p:cTn id="55" dur="2000" fill="hold"/>
                                        <p:tgtEl>
                                          <p:spTgt spid="181266"/>
                                        </p:tgtEl>
                                      </p:cBhvr>
                                      <p:by x="150000" y="150000"/>
                                    </p:animScale>
                                  </p:childTnLst>
                                </p:cTn>
                              </p:par>
                            </p:childTnLst>
                          </p:cTn>
                        </p:par>
                      </p:childTnLst>
                    </p:cTn>
                  </p:par>
                  <p:par>
                    <p:cTn id="56" fill="hold">
                      <p:stCondLst>
                        <p:cond delay="indefinite"/>
                      </p:stCondLst>
                      <p:childTnLst>
                        <p:par>
                          <p:cTn id="57" fill="hold">
                            <p:stCondLst>
                              <p:cond delay="0"/>
                            </p:stCondLst>
                            <p:childTnLst>
                              <p:par>
                                <p:cTn id="58" presetID="8" presetClass="entr" presetSubtype="16"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diamond(in)">
                                      <p:cBhvr>
                                        <p:cTn id="60"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animBg="1"/>
      <p:bldP spid="181253" grpId="0" animBg="1"/>
      <p:bldP spid="181254" grpId="0" animBg="1"/>
      <p:bldP spid="181256" grpId="0" animBg="1"/>
      <p:bldP spid="181257" grpId="0" animBg="1"/>
      <p:bldP spid="181258" grpId="0" animBg="1"/>
      <p:bldP spid="181259" grpId="0" animBg="1"/>
      <p:bldP spid="181260" grpId="0" animBg="1"/>
      <p:bldP spid="181262" grpId="0"/>
      <p:bldP spid="181263" grpId="0"/>
      <p:bldP spid="181266" grpId="0"/>
      <p:bldP spid="181266" grpId="1"/>
      <p:bldP spid="181267" grpId="0" animBg="1"/>
      <p:bldP spid="181268" grpId="0" animBg="1"/>
      <p:bldP spid="2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884742732"/>
              </p:ext>
            </p:extLst>
          </p:nvPr>
        </p:nvGraphicFramePr>
        <p:xfrm>
          <a:off x="1158470" y="1635646"/>
          <a:ext cx="6271684" cy="3241942"/>
        </p:xfrm>
        <a:graphic>
          <a:graphicData uri="http://schemas.openxmlformats.org/drawingml/2006/table">
            <a:tbl>
              <a:tblPr firstRow="1" bandRow="1">
                <a:tableStyleId>{5C22544A-7EE6-4342-B048-85BDC9FD1C3A}</a:tableStyleId>
              </a:tblPr>
              <a:tblGrid>
                <a:gridCol w="3135842">
                  <a:extLst>
                    <a:ext uri="{9D8B030D-6E8A-4147-A177-3AD203B41FA5}">
                      <a16:colId xmlns:a16="http://schemas.microsoft.com/office/drawing/2014/main" val="20000"/>
                    </a:ext>
                  </a:extLst>
                </a:gridCol>
                <a:gridCol w="3135842">
                  <a:extLst>
                    <a:ext uri="{9D8B030D-6E8A-4147-A177-3AD203B41FA5}">
                      <a16:colId xmlns:a16="http://schemas.microsoft.com/office/drawing/2014/main" val="20001"/>
                    </a:ext>
                  </a:extLst>
                </a:gridCol>
              </a:tblGrid>
              <a:tr h="524749">
                <a:tc>
                  <a:txBody>
                    <a:bodyPr/>
                    <a:lstStyle/>
                    <a:p>
                      <a:pPr algn="ctr"/>
                      <a:r>
                        <a:rPr lang="en-CA" sz="1400" dirty="0"/>
                        <a:t>Advantages</a:t>
                      </a:r>
                      <a:endParaRPr lang="en-US" sz="1400" dirty="0"/>
                    </a:p>
                  </a:txBody>
                  <a:tcPr marL="68580" marR="68580" marT="34290" marB="34290"/>
                </a:tc>
                <a:tc>
                  <a:txBody>
                    <a:bodyPr/>
                    <a:lstStyle/>
                    <a:p>
                      <a:pPr algn="ctr"/>
                      <a:r>
                        <a:rPr lang="en-CA" sz="1400" dirty="0"/>
                        <a:t>Disadvantages</a:t>
                      </a:r>
                      <a:endParaRPr lang="en-US" sz="1400" dirty="0"/>
                    </a:p>
                  </a:txBody>
                  <a:tcPr marL="68580" marR="68580" marT="34290" marB="34290"/>
                </a:tc>
                <a:extLst>
                  <a:ext uri="{0D108BD9-81ED-4DB2-BD59-A6C34878D82A}">
                    <a16:rowId xmlns:a16="http://schemas.microsoft.com/office/drawing/2014/main" val="10000"/>
                  </a:ext>
                </a:extLst>
              </a:tr>
              <a:tr h="905731">
                <a:tc>
                  <a:txBody>
                    <a:bodyPr/>
                    <a:lstStyle/>
                    <a:p>
                      <a:r>
                        <a:rPr lang="en-CA" sz="1400" dirty="0"/>
                        <a:t>Very secure if using key greater than</a:t>
                      </a:r>
                      <a:r>
                        <a:rPr lang="en-CA" sz="1400" baseline="0" dirty="0"/>
                        <a:t> 100 bits</a:t>
                      </a:r>
                      <a:endParaRPr lang="en-US" sz="1400" dirty="0"/>
                    </a:p>
                  </a:txBody>
                  <a:tcPr marL="68580" marR="68580" marT="34290" marB="34290"/>
                </a:tc>
                <a:tc>
                  <a:txBody>
                    <a:bodyPr/>
                    <a:lstStyle/>
                    <a:p>
                      <a:r>
                        <a:rPr lang="en-CA" sz="1400" dirty="0"/>
                        <a:t>Safely distributing key to other party is major</a:t>
                      </a:r>
                      <a:r>
                        <a:rPr lang="en-CA" sz="1400" baseline="0" dirty="0"/>
                        <a:t> concern. Face to Face exchange is best</a:t>
                      </a:r>
                      <a:endParaRPr lang="en-US" sz="1400" dirty="0"/>
                    </a:p>
                  </a:txBody>
                  <a:tcPr marL="68580" marR="68580" marT="34290" marB="34290"/>
                </a:tc>
                <a:extLst>
                  <a:ext uri="{0D108BD9-81ED-4DB2-BD59-A6C34878D82A}">
                    <a16:rowId xmlns:a16="http://schemas.microsoft.com/office/drawing/2014/main" val="10001"/>
                  </a:ext>
                </a:extLst>
              </a:tr>
              <a:tr h="9057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400" dirty="0"/>
                        <a:t>Keys are shorter than Asymmetrical encryption</a:t>
                      </a:r>
                      <a:endParaRPr lang="en-US" sz="1400" dirty="0"/>
                    </a:p>
                    <a:p>
                      <a:endParaRPr lang="en-US" sz="1400" dirty="0"/>
                    </a:p>
                  </a:txBody>
                  <a:tcPr marL="68580" marR="68580" marT="34290" marB="34290"/>
                </a:tc>
                <a:tc>
                  <a:txBody>
                    <a:bodyPr/>
                    <a:lstStyle/>
                    <a:p>
                      <a:r>
                        <a:rPr lang="en-CA" sz="1400" dirty="0"/>
                        <a:t>The number of keys increases exponentially with the number of users exchanging</a:t>
                      </a:r>
                      <a:r>
                        <a:rPr lang="en-CA" sz="1400" baseline="0" dirty="0"/>
                        <a:t> secret information</a:t>
                      </a:r>
                      <a:endParaRPr lang="en-US" sz="1400" dirty="0"/>
                    </a:p>
                  </a:txBody>
                  <a:tcPr marL="68580" marR="68580" marT="34290" marB="34290"/>
                </a:tc>
                <a:extLst>
                  <a:ext uri="{0D108BD9-81ED-4DB2-BD59-A6C34878D82A}">
                    <a16:rowId xmlns:a16="http://schemas.microsoft.com/office/drawing/2014/main" val="10002"/>
                  </a:ext>
                </a:extLst>
              </a:tr>
              <a:tr h="9057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400" dirty="0"/>
                        <a:t>Very fast performance</a:t>
                      </a:r>
                      <a:endParaRPr lang="en-US" sz="1400" dirty="0"/>
                    </a:p>
                    <a:p>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400" dirty="0"/>
                        <a:t>If compromised, cracker can decrypt</a:t>
                      </a:r>
                      <a:r>
                        <a:rPr lang="en-CA" sz="1400" baseline="0" dirty="0"/>
                        <a:t> </a:t>
                      </a:r>
                      <a:r>
                        <a:rPr lang="en-CA" sz="1400" baseline="0"/>
                        <a:t>everything -- </a:t>
                      </a:r>
                      <a:r>
                        <a:rPr lang="en-CA" sz="1400" baseline="0" dirty="0"/>
                        <a:t>serious problem</a:t>
                      </a:r>
                      <a:endParaRPr lang="en-US" sz="1400" dirty="0"/>
                    </a:p>
                  </a:txBody>
                  <a:tcPr marL="68580" marR="68580" marT="34290" marB="34290"/>
                </a:tc>
                <a:extLst>
                  <a:ext uri="{0D108BD9-81ED-4DB2-BD59-A6C34878D82A}">
                    <a16:rowId xmlns:a16="http://schemas.microsoft.com/office/drawing/2014/main" val="10003"/>
                  </a:ext>
                </a:extLst>
              </a:tr>
            </a:tbl>
          </a:graphicData>
        </a:graphic>
      </p:graphicFrame>
      <p:sp>
        <p:nvSpPr>
          <p:cNvPr id="7" name="Title 3"/>
          <p:cNvSpPr>
            <a:spLocks noGrp="1"/>
          </p:cNvSpPr>
          <p:nvPr>
            <p:ph type="title"/>
          </p:nvPr>
        </p:nvSpPr>
        <p:spPr>
          <a:xfrm>
            <a:off x="179512" y="411510"/>
            <a:ext cx="8229600" cy="742950"/>
          </a:xfrm>
        </p:spPr>
        <p:txBody>
          <a:bodyPr>
            <a:normAutofit fontScale="90000"/>
          </a:bodyPr>
          <a:lstStyle/>
          <a:p>
            <a:r>
              <a:rPr lang="en-US" altLang="en-US" b="1" dirty="0">
                <a:latin typeface="Arial" panose="020B0604020202020204" pitchFamily="34" charset="0"/>
                <a:cs typeface="Arial" panose="020B0604020202020204" pitchFamily="34" charset="0"/>
              </a:rPr>
              <a:t>Symmetric Cryptosystem – Advantages vs. Disadvantages</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1205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5008" y="339502"/>
            <a:ext cx="8229600" cy="742950"/>
          </a:xfrm>
        </p:spPr>
        <p:txBody>
          <a:bodyPr/>
          <a:lstStyle/>
          <a:p>
            <a:r>
              <a:rPr lang="en-US" altLang="en-US" b="1" dirty="0">
                <a:latin typeface="Arial" panose="020B0604020202020204" pitchFamily="34" charset="0"/>
                <a:cs typeface="Arial" panose="020B0604020202020204" pitchFamily="34" charset="0"/>
              </a:rPr>
              <a:t>Asymmetric Cryptosystem</a:t>
            </a:r>
            <a:endParaRPr lang="en-CA" b="1"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209082" y="1347614"/>
            <a:ext cx="8928992" cy="3657600"/>
          </a:xfrm>
        </p:spPr>
        <p:txBody>
          <a:bodyPr>
            <a:normAutofit/>
          </a:bodyPr>
          <a:lstStyle/>
          <a:p>
            <a:pPr>
              <a:lnSpc>
                <a:spcPct val="90000"/>
              </a:lnSpc>
            </a:pPr>
            <a:r>
              <a:rPr lang="en-US" altLang="en-US" b="1" dirty="0">
                <a:solidFill>
                  <a:schemeClr val="tx2"/>
                </a:solidFill>
              </a:rPr>
              <a:t>Asymmetric Cryptosystem </a:t>
            </a:r>
            <a:r>
              <a:rPr lang="en-US" altLang="en-US" dirty="0"/>
              <a:t>uses </a:t>
            </a:r>
            <a:r>
              <a:rPr lang="en-US" altLang="en-US" dirty="0">
                <a:solidFill>
                  <a:schemeClr val="tx2"/>
                </a:solidFill>
              </a:rPr>
              <a:t>two different keys; </a:t>
            </a:r>
            <a:r>
              <a:rPr lang="en-US" altLang="en-US" dirty="0"/>
              <a:t>one to encrypt the message and one to decrypt the message.</a:t>
            </a:r>
          </a:p>
          <a:p>
            <a:pPr>
              <a:lnSpc>
                <a:spcPct val="90000"/>
              </a:lnSpc>
            </a:pPr>
            <a:endParaRPr lang="en-US" altLang="en-US" dirty="0"/>
          </a:p>
          <a:p>
            <a:pPr>
              <a:lnSpc>
                <a:spcPct val="90000"/>
              </a:lnSpc>
            </a:pPr>
            <a:r>
              <a:rPr lang="en-CA" altLang="en-US" dirty="0"/>
              <a:t>The keys are </a:t>
            </a:r>
            <a:r>
              <a:rPr lang="en-CA" altLang="en-US" dirty="0">
                <a:solidFill>
                  <a:schemeClr val="tx2"/>
                </a:solidFill>
              </a:rPr>
              <a:t>mathematically related to each other </a:t>
            </a:r>
            <a:r>
              <a:rPr lang="en-CA" altLang="en-US" dirty="0"/>
              <a:t>so that only a message encrypted with the public key can be decrypted with the private key. It is also called “</a:t>
            </a:r>
            <a:r>
              <a:rPr lang="en-CA" altLang="en-US" dirty="0">
                <a:solidFill>
                  <a:schemeClr val="tx2"/>
                </a:solidFill>
              </a:rPr>
              <a:t>Public Key Cryptosystem</a:t>
            </a:r>
            <a:r>
              <a:rPr lang="en-CA" altLang="en-US" dirty="0"/>
              <a:t>”.</a:t>
            </a:r>
          </a:p>
          <a:p>
            <a:pPr>
              <a:lnSpc>
                <a:spcPct val="90000"/>
              </a:lnSpc>
            </a:pPr>
            <a:endParaRPr lang="en-CA" altLang="en-US" dirty="0"/>
          </a:p>
          <a:p>
            <a:r>
              <a:rPr lang="en-US" dirty="0"/>
              <a:t>This is a system that uses </a:t>
            </a:r>
            <a:r>
              <a:rPr lang="en-US" dirty="0">
                <a:solidFill>
                  <a:schemeClr val="tx2"/>
                </a:solidFill>
              </a:rPr>
              <a:t>a public key known to everyone </a:t>
            </a:r>
            <a:r>
              <a:rPr lang="en-US" dirty="0"/>
              <a:t>and </a:t>
            </a:r>
            <a:r>
              <a:rPr lang="en-US" dirty="0">
                <a:solidFill>
                  <a:schemeClr val="tx2"/>
                </a:solidFill>
              </a:rPr>
              <a:t>a private or secret key known only to recipient of the message</a:t>
            </a:r>
            <a:r>
              <a:rPr lang="en-US" dirty="0"/>
              <a:t>.</a:t>
            </a:r>
          </a:p>
        </p:txBody>
      </p:sp>
    </p:spTree>
    <p:extLst>
      <p:ext uri="{BB962C8B-B14F-4D97-AF65-F5344CB8AC3E}">
        <p14:creationId xmlns:p14="http://schemas.microsoft.com/office/powerpoint/2010/main" val="1841084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5008" y="339502"/>
            <a:ext cx="8229600" cy="742950"/>
          </a:xfrm>
        </p:spPr>
        <p:txBody>
          <a:bodyPr>
            <a:normAutofit fontScale="90000"/>
          </a:bodyPr>
          <a:lstStyle/>
          <a:p>
            <a:r>
              <a:rPr lang="en-US" altLang="en-US" b="1" dirty="0">
                <a:latin typeface="Arial" panose="020B0604020202020204" pitchFamily="34" charset="0"/>
                <a:cs typeface="Arial" panose="020B0604020202020204" pitchFamily="34" charset="0"/>
              </a:rPr>
              <a:t>Asymmetric Cryptosystem (Cont’d)</a:t>
            </a:r>
            <a:endParaRPr lang="en-CA" b="1" dirty="0">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201189" y="1347614"/>
            <a:ext cx="4573016" cy="3657600"/>
          </a:xfrm>
        </p:spPr>
        <p:txBody>
          <a:bodyPr>
            <a:normAutofit/>
          </a:bodyPr>
          <a:lstStyle/>
          <a:p>
            <a:r>
              <a:rPr lang="en-US" dirty="0"/>
              <a:t>For Bob to send a secure message to Alice, he uses Alice's </a:t>
            </a:r>
            <a:r>
              <a:rPr lang="en-US" dirty="0">
                <a:solidFill>
                  <a:schemeClr val="tx2"/>
                </a:solidFill>
              </a:rPr>
              <a:t>public key to encrypt the message</a:t>
            </a:r>
            <a:r>
              <a:rPr lang="en-US" dirty="0"/>
              <a:t>. </a:t>
            </a:r>
          </a:p>
          <a:p>
            <a:endParaRPr lang="en-US" dirty="0"/>
          </a:p>
          <a:p>
            <a:r>
              <a:rPr lang="en-US" dirty="0"/>
              <a:t>Alice uses her </a:t>
            </a:r>
            <a:r>
              <a:rPr lang="en-US" dirty="0">
                <a:solidFill>
                  <a:schemeClr val="tx2"/>
                </a:solidFill>
              </a:rPr>
              <a:t>private key to decrypt it</a:t>
            </a:r>
            <a:r>
              <a:rPr lang="en-US" dirty="0"/>
              <a:t>.</a:t>
            </a:r>
            <a:endParaRPr lang="en-US" altLang="en-US" sz="2800" dirty="0">
              <a:latin typeface="Arial" panose="020B0604020202020204" pitchFamily="34" charset="0"/>
              <a:cs typeface="Arial" panose="020B0604020202020204" pitchFamily="34" charset="0"/>
            </a:endParaRPr>
          </a:p>
          <a:p>
            <a:pPr>
              <a:lnSpc>
                <a:spcPct val="90000"/>
              </a:lnSpc>
            </a:pPr>
            <a:endParaRPr lang="en-US" altLang="en-US" dirty="0"/>
          </a:p>
        </p:txBody>
      </p:sp>
      <p:pic>
        <p:nvPicPr>
          <p:cNvPr id="6" name="Content Placeholder 3" descr="File:Public key encryption.svg"/>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082452"/>
            <a:ext cx="4176464" cy="4009578"/>
          </a:xfrm>
          <a:prstGeom prst="rect">
            <a:avLst/>
          </a:prstGeom>
          <a:noFill/>
          <a:ln>
            <a:noFill/>
          </a:ln>
        </p:spPr>
      </p:pic>
    </p:spTree>
    <p:extLst>
      <p:ext uri="{BB962C8B-B14F-4D97-AF65-F5344CB8AC3E}">
        <p14:creationId xmlns:p14="http://schemas.microsoft.com/office/powerpoint/2010/main" val="35593249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3"/>
          <p:cNvSpPr>
            <a:spLocks noChangeArrowheads="1"/>
          </p:cNvSpPr>
          <p:nvPr/>
        </p:nvSpPr>
        <p:spPr bwMode="auto">
          <a:xfrm>
            <a:off x="2628900" y="3143252"/>
            <a:ext cx="1077516" cy="504825"/>
          </a:xfrm>
          <a:prstGeom prst="rect">
            <a:avLst/>
          </a:prstGeom>
          <a:gradFill rotWithShape="0">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w="12700">
            <a:solidFill>
              <a:schemeClr val="tx1"/>
            </a:solidFill>
            <a:miter lim="800000"/>
            <a:headEnd/>
            <a:tailEnd/>
          </a:ln>
          <a:effectLst/>
        </p:spPr>
        <p:txBody>
          <a:bodyPr wrap="none" lIns="69056" tIns="34529" rIns="69056" bIns="34529" anchor="ctr"/>
          <a:lstStyle/>
          <a:p>
            <a:pPr eaLnBrk="0" hangingPunct="0">
              <a:defRPr/>
            </a:pPr>
            <a:r>
              <a:rPr lang="en-US" sz="1350" b="1" dirty="0">
                <a:solidFill>
                  <a:prstClr val="black"/>
                </a:solidFill>
                <a:effectLst>
                  <a:outerShdw blurRad="38100" dist="38100" dir="2700000" algn="tl">
                    <a:srgbClr val="000000"/>
                  </a:outerShdw>
                </a:effectLst>
              </a:rPr>
              <a:t>Encryption</a:t>
            </a:r>
          </a:p>
        </p:txBody>
      </p:sp>
      <p:sp>
        <p:nvSpPr>
          <p:cNvPr id="187396" name="Rectangle 4"/>
          <p:cNvSpPr>
            <a:spLocks noChangeArrowheads="1"/>
          </p:cNvSpPr>
          <p:nvPr/>
        </p:nvSpPr>
        <p:spPr bwMode="auto">
          <a:xfrm>
            <a:off x="6515100" y="1943102"/>
            <a:ext cx="1008460" cy="993062"/>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0"/>
          </a:gradFill>
          <a:ln w="12700">
            <a:solidFill>
              <a:schemeClr val="hlink"/>
            </a:solidFill>
            <a:miter lim="800000"/>
            <a:headEnd/>
            <a:tailEnd/>
          </a:ln>
          <a:effectLst/>
        </p:spPr>
        <p:txBody>
          <a:bodyPr lIns="69056" tIns="34529" rIns="69056" bIns="34529">
            <a:spAutoFit/>
          </a:bodyPr>
          <a:lstStyle/>
          <a:p>
            <a:pPr eaLnBrk="0" hangingPunct="0">
              <a:defRPr/>
            </a:pPr>
            <a:r>
              <a:rPr lang="en-US" sz="1200" b="1" dirty="0">
                <a:solidFill>
                  <a:prstClr val="black"/>
                </a:solidFill>
                <a:effectLst>
                  <a:outerShdw blurRad="38100" dist="38100" dir="2700000" algn="tl">
                    <a:srgbClr val="000000"/>
                  </a:outerShdw>
                </a:effectLst>
              </a:rPr>
              <a:t>“The quick brown fox jumps over the lazy dog”</a:t>
            </a:r>
          </a:p>
        </p:txBody>
      </p:sp>
      <p:sp>
        <p:nvSpPr>
          <p:cNvPr id="187397" name="Rectangle 5"/>
          <p:cNvSpPr>
            <a:spLocks noChangeArrowheads="1"/>
          </p:cNvSpPr>
          <p:nvPr/>
        </p:nvSpPr>
        <p:spPr bwMode="auto">
          <a:xfrm>
            <a:off x="3771903" y="2057401"/>
            <a:ext cx="1694260" cy="808396"/>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0"/>
          </a:gradFill>
          <a:ln w="12700">
            <a:solidFill>
              <a:schemeClr val="hlink"/>
            </a:solidFill>
            <a:miter lim="800000"/>
            <a:headEnd/>
            <a:tailEnd/>
          </a:ln>
          <a:effectLst/>
        </p:spPr>
        <p:txBody>
          <a:bodyPr lIns="69056" tIns="34529" rIns="69056" bIns="34529">
            <a:spAutoFit/>
          </a:bodyPr>
          <a:lstStyle/>
          <a:p>
            <a:pPr eaLnBrk="0" hangingPunct="0">
              <a:defRPr/>
            </a:pPr>
            <a:r>
              <a:rPr lang="en-US" sz="1200" b="1" dirty="0">
                <a:solidFill>
                  <a:prstClr val="black"/>
                </a:solidFill>
                <a:effectLst>
                  <a:outerShdw blurRad="38100" dist="38100" dir="2700000" algn="tl">
                    <a:srgbClr val="000000"/>
                  </a:outerShdw>
                </a:effectLst>
              </a:rPr>
              <a:t>“Py75c%bn&amp;*)9|fDe^bDFaq#xzjFr@g5=&amp;nmdFg$5knvMd’rkvegMs”</a:t>
            </a:r>
          </a:p>
        </p:txBody>
      </p:sp>
      <p:sp>
        <p:nvSpPr>
          <p:cNvPr id="187398" name="Rectangle 6"/>
          <p:cNvSpPr>
            <a:spLocks noChangeArrowheads="1"/>
          </p:cNvSpPr>
          <p:nvPr/>
        </p:nvSpPr>
        <p:spPr bwMode="auto">
          <a:xfrm>
            <a:off x="1771653" y="2000252"/>
            <a:ext cx="1008460" cy="993062"/>
          </a:xfrm>
          <a:prstGeom prst="rect">
            <a:avLst/>
          </a:prstGeom>
          <a:gradFill rotWithShape="0">
            <a:gsLst>
              <a:gs pos="0">
                <a:srgbClr val="FBEAC7"/>
              </a:gs>
              <a:gs pos="17999">
                <a:srgbClr val="FEE7F2"/>
              </a:gs>
              <a:gs pos="36000">
                <a:srgbClr val="FAC77D"/>
              </a:gs>
              <a:gs pos="61000">
                <a:srgbClr val="FBA97D"/>
              </a:gs>
              <a:gs pos="82001">
                <a:srgbClr val="FBD49C"/>
              </a:gs>
              <a:gs pos="100000">
                <a:srgbClr val="FEE7F2"/>
              </a:gs>
            </a:gsLst>
            <a:lin ang="5400000" scaled="0"/>
          </a:gradFill>
          <a:ln w="12700">
            <a:solidFill>
              <a:schemeClr val="hlink"/>
            </a:solidFill>
            <a:miter lim="800000"/>
            <a:headEnd/>
            <a:tailEnd/>
          </a:ln>
          <a:effectLst/>
        </p:spPr>
        <p:txBody>
          <a:bodyPr lIns="69056" tIns="34529" rIns="69056" bIns="34529">
            <a:spAutoFit/>
          </a:bodyPr>
          <a:lstStyle/>
          <a:p>
            <a:pPr eaLnBrk="0" hangingPunct="0">
              <a:defRPr/>
            </a:pPr>
            <a:r>
              <a:rPr lang="en-US" sz="1200" b="1" dirty="0">
                <a:solidFill>
                  <a:prstClr val="black"/>
                </a:solidFill>
                <a:effectLst>
                  <a:outerShdw blurRad="38100" dist="38100" dir="2700000" algn="tl">
                    <a:srgbClr val="000000"/>
                  </a:outerShdw>
                </a:effectLst>
              </a:rPr>
              <a:t>“The quick brown fox jumps over the lazy dog”</a:t>
            </a:r>
          </a:p>
        </p:txBody>
      </p:sp>
      <p:sp>
        <p:nvSpPr>
          <p:cNvPr id="187399" name="Freeform 7"/>
          <p:cNvSpPr>
            <a:spLocks/>
          </p:cNvSpPr>
          <p:nvPr/>
        </p:nvSpPr>
        <p:spPr bwMode="auto">
          <a:xfrm>
            <a:off x="3829054" y="2914652"/>
            <a:ext cx="536972" cy="591741"/>
          </a:xfrm>
          <a:custGeom>
            <a:avLst/>
            <a:gdLst/>
            <a:ahLst/>
            <a:cxnLst>
              <a:cxn ang="0">
                <a:pos x="90" y="191"/>
              </a:cxn>
              <a:cxn ang="0">
                <a:pos x="178" y="191"/>
              </a:cxn>
              <a:cxn ang="0">
                <a:pos x="178" y="315"/>
              </a:cxn>
              <a:cxn ang="0">
                <a:pos x="177" y="333"/>
              </a:cxn>
              <a:cxn ang="0">
                <a:pos x="174" y="347"/>
              </a:cxn>
              <a:cxn ang="0">
                <a:pos x="169" y="361"/>
              </a:cxn>
              <a:cxn ang="0">
                <a:pos x="164" y="376"/>
              </a:cxn>
              <a:cxn ang="0">
                <a:pos x="154" y="390"/>
              </a:cxn>
              <a:cxn ang="0">
                <a:pos x="145" y="404"/>
              </a:cxn>
              <a:cxn ang="0">
                <a:pos x="133" y="416"/>
              </a:cxn>
              <a:cxn ang="0">
                <a:pos x="122" y="426"/>
              </a:cxn>
              <a:cxn ang="0">
                <a:pos x="110" y="435"/>
              </a:cxn>
              <a:cxn ang="0">
                <a:pos x="98" y="442"/>
              </a:cxn>
              <a:cxn ang="0">
                <a:pos x="85" y="450"/>
              </a:cxn>
              <a:cxn ang="0">
                <a:pos x="72" y="457"/>
              </a:cxn>
              <a:cxn ang="0">
                <a:pos x="59" y="464"/>
              </a:cxn>
              <a:cxn ang="0">
                <a:pos x="45" y="470"/>
              </a:cxn>
              <a:cxn ang="0">
                <a:pos x="31" y="476"/>
              </a:cxn>
              <a:cxn ang="0">
                <a:pos x="18" y="480"/>
              </a:cxn>
              <a:cxn ang="0">
                <a:pos x="0" y="484"/>
              </a:cxn>
              <a:cxn ang="0">
                <a:pos x="15" y="490"/>
              </a:cxn>
              <a:cxn ang="0">
                <a:pos x="30" y="494"/>
              </a:cxn>
              <a:cxn ang="0">
                <a:pos x="46" y="496"/>
              </a:cxn>
              <a:cxn ang="0">
                <a:pos x="63" y="496"/>
              </a:cxn>
              <a:cxn ang="0">
                <a:pos x="80" y="496"/>
              </a:cxn>
              <a:cxn ang="0">
                <a:pos x="100" y="496"/>
              </a:cxn>
              <a:cxn ang="0">
                <a:pos x="122" y="495"/>
              </a:cxn>
              <a:cxn ang="0">
                <a:pos x="142" y="494"/>
              </a:cxn>
              <a:cxn ang="0">
                <a:pos x="162" y="490"/>
              </a:cxn>
              <a:cxn ang="0">
                <a:pos x="184" y="484"/>
              </a:cxn>
              <a:cxn ang="0">
                <a:pos x="204" y="478"/>
              </a:cxn>
              <a:cxn ang="0">
                <a:pos x="223" y="470"/>
              </a:cxn>
              <a:cxn ang="0">
                <a:pos x="244" y="460"/>
              </a:cxn>
              <a:cxn ang="0">
                <a:pos x="261" y="450"/>
              </a:cxn>
              <a:cxn ang="0">
                <a:pos x="282" y="438"/>
              </a:cxn>
              <a:cxn ang="0">
                <a:pos x="301" y="421"/>
              </a:cxn>
              <a:cxn ang="0">
                <a:pos x="316" y="408"/>
              </a:cxn>
              <a:cxn ang="0">
                <a:pos x="333" y="391"/>
              </a:cxn>
              <a:cxn ang="0">
                <a:pos x="345" y="373"/>
              </a:cxn>
              <a:cxn ang="0">
                <a:pos x="354" y="356"/>
              </a:cxn>
              <a:cxn ang="0">
                <a:pos x="360" y="331"/>
              </a:cxn>
              <a:cxn ang="0">
                <a:pos x="361" y="311"/>
              </a:cxn>
              <a:cxn ang="0">
                <a:pos x="361" y="291"/>
              </a:cxn>
              <a:cxn ang="0">
                <a:pos x="361" y="191"/>
              </a:cxn>
              <a:cxn ang="0">
                <a:pos x="450" y="191"/>
              </a:cxn>
              <a:cxn ang="0">
                <a:pos x="271" y="0"/>
              </a:cxn>
              <a:cxn ang="0">
                <a:pos x="90" y="191"/>
              </a:cxn>
            </a:cxnLst>
            <a:rect l="0" t="0" r="r" b="b"/>
            <a:pathLst>
              <a:path w="451" h="497">
                <a:moveTo>
                  <a:pt x="90" y="191"/>
                </a:moveTo>
                <a:lnTo>
                  <a:pt x="178" y="191"/>
                </a:lnTo>
                <a:lnTo>
                  <a:pt x="178" y="315"/>
                </a:lnTo>
                <a:lnTo>
                  <a:pt x="177" y="333"/>
                </a:lnTo>
                <a:lnTo>
                  <a:pt x="174" y="347"/>
                </a:lnTo>
                <a:lnTo>
                  <a:pt x="169" y="361"/>
                </a:lnTo>
                <a:lnTo>
                  <a:pt x="164" y="376"/>
                </a:lnTo>
                <a:lnTo>
                  <a:pt x="154" y="390"/>
                </a:lnTo>
                <a:lnTo>
                  <a:pt x="145" y="404"/>
                </a:lnTo>
                <a:lnTo>
                  <a:pt x="133" y="416"/>
                </a:lnTo>
                <a:lnTo>
                  <a:pt x="122" y="426"/>
                </a:lnTo>
                <a:lnTo>
                  <a:pt x="110" y="435"/>
                </a:lnTo>
                <a:lnTo>
                  <a:pt x="98" y="442"/>
                </a:lnTo>
                <a:lnTo>
                  <a:pt x="85" y="450"/>
                </a:lnTo>
                <a:lnTo>
                  <a:pt x="72" y="457"/>
                </a:lnTo>
                <a:lnTo>
                  <a:pt x="59" y="464"/>
                </a:lnTo>
                <a:lnTo>
                  <a:pt x="45" y="470"/>
                </a:lnTo>
                <a:lnTo>
                  <a:pt x="31" y="476"/>
                </a:lnTo>
                <a:lnTo>
                  <a:pt x="18" y="480"/>
                </a:lnTo>
                <a:lnTo>
                  <a:pt x="0" y="484"/>
                </a:lnTo>
                <a:lnTo>
                  <a:pt x="15" y="490"/>
                </a:lnTo>
                <a:lnTo>
                  <a:pt x="30" y="494"/>
                </a:lnTo>
                <a:lnTo>
                  <a:pt x="46" y="496"/>
                </a:lnTo>
                <a:lnTo>
                  <a:pt x="63" y="496"/>
                </a:lnTo>
                <a:lnTo>
                  <a:pt x="80" y="496"/>
                </a:lnTo>
                <a:lnTo>
                  <a:pt x="100" y="496"/>
                </a:lnTo>
                <a:lnTo>
                  <a:pt x="122" y="495"/>
                </a:lnTo>
                <a:lnTo>
                  <a:pt x="142" y="494"/>
                </a:lnTo>
                <a:lnTo>
                  <a:pt x="162" y="490"/>
                </a:lnTo>
                <a:lnTo>
                  <a:pt x="184" y="484"/>
                </a:lnTo>
                <a:lnTo>
                  <a:pt x="204" y="478"/>
                </a:lnTo>
                <a:lnTo>
                  <a:pt x="223" y="470"/>
                </a:lnTo>
                <a:lnTo>
                  <a:pt x="244" y="460"/>
                </a:lnTo>
                <a:lnTo>
                  <a:pt x="261" y="450"/>
                </a:lnTo>
                <a:lnTo>
                  <a:pt x="282" y="438"/>
                </a:lnTo>
                <a:lnTo>
                  <a:pt x="301" y="421"/>
                </a:lnTo>
                <a:lnTo>
                  <a:pt x="316" y="408"/>
                </a:lnTo>
                <a:lnTo>
                  <a:pt x="333" y="391"/>
                </a:lnTo>
                <a:lnTo>
                  <a:pt x="345" y="373"/>
                </a:lnTo>
                <a:lnTo>
                  <a:pt x="354" y="356"/>
                </a:lnTo>
                <a:lnTo>
                  <a:pt x="360" y="331"/>
                </a:lnTo>
                <a:lnTo>
                  <a:pt x="361" y="311"/>
                </a:lnTo>
                <a:lnTo>
                  <a:pt x="361" y="291"/>
                </a:lnTo>
                <a:lnTo>
                  <a:pt x="361" y="191"/>
                </a:lnTo>
                <a:lnTo>
                  <a:pt x="450" y="191"/>
                </a:lnTo>
                <a:lnTo>
                  <a:pt x="271" y="0"/>
                </a:lnTo>
                <a:lnTo>
                  <a:pt x="90" y="191"/>
                </a:lnTo>
              </a:path>
            </a:pathLst>
          </a:custGeom>
          <a:gradFill rotWithShape="0">
            <a:gsLst>
              <a:gs pos="0">
                <a:schemeClr val="tx2">
                  <a:gamma/>
                  <a:shade val="80000"/>
                  <a:invGamma/>
                </a:schemeClr>
              </a:gs>
              <a:gs pos="100000">
                <a:schemeClr val="tx2"/>
              </a:gs>
            </a:gsLst>
            <a:lin ang="5400000" scaled="1"/>
          </a:gradFill>
          <a:ln w="12700" cap="rnd" cmpd="sng">
            <a:solidFill>
              <a:schemeClr val="tx1"/>
            </a:solidFill>
            <a:prstDash val="solid"/>
            <a:round/>
            <a:headEnd/>
            <a:tailEnd/>
          </a:ln>
          <a:effectLst/>
        </p:spPr>
        <p:txBody>
          <a:bodyPr/>
          <a:lstStyle/>
          <a:p>
            <a:pPr eaLnBrk="0" hangingPunct="0">
              <a:defRPr/>
            </a:pPr>
            <a:endParaRPr lang="en-US" sz="1350">
              <a:solidFill>
                <a:prstClr val="black"/>
              </a:solidFill>
            </a:endParaRPr>
          </a:p>
        </p:txBody>
      </p:sp>
      <p:sp>
        <p:nvSpPr>
          <p:cNvPr id="187400" name="Freeform 8"/>
          <p:cNvSpPr>
            <a:spLocks/>
          </p:cNvSpPr>
          <p:nvPr/>
        </p:nvSpPr>
        <p:spPr bwMode="auto">
          <a:xfrm>
            <a:off x="4743453" y="3086103"/>
            <a:ext cx="731044" cy="603647"/>
          </a:xfrm>
          <a:custGeom>
            <a:avLst/>
            <a:gdLst/>
            <a:ahLst/>
            <a:cxnLst>
              <a:cxn ang="0">
                <a:pos x="414" y="93"/>
              </a:cxn>
              <a:cxn ang="0">
                <a:pos x="414" y="195"/>
              </a:cxn>
              <a:cxn ang="0">
                <a:pos x="154" y="195"/>
              </a:cxn>
              <a:cxn ang="0">
                <a:pos x="139" y="194"/>
              </a:cxn>
              <a:cxn ang="0">
                <a:pos x="127" y="192"/>
              </a:cxn>
              <a:cxn ang="0">
                <a:pos x="114" y="186"/>
              </a:cxn>
              <a:cxn ang="0">
                <a:pos x="102" y="180"/>
              </a:cxn>
              <a:cxn ang="0">
                <a:pos x="90" y="170"/>
              </a:cxn>
              <a:cxn ang="0">
                <a:pos x="79" y="159"/>
              </a:cxn>
              <a:cxn ang="0">
                <a:pos x="68" y="147"/>
              </a:cxn>
              <a:cxn ang="0">
                <a:pos x="60" y="135"/>
              </a:cxn>
              <a:cxn ang="0">
                <a:pos x="51" y="122"/>
              </a:cxn>
              <a:cxn ang="0">
                <a:pos x="46" y="108"/>
              </a:cxn>
              <a:cxn ang="0">
                <a:pos x="39" y="94"/>
              </a:cxn>
              <a:cxn ang="0">
                <a:pos x="32" y="80"/>
              </a:cxn>
              <a:cxn ang="0">
                <a:pos x="27" y="65"/>
              </a:cxn>
              <a:cxn ang="0">
                <a:pos x="21" y="50"/>
              </a:cxn>
              <a:cxn ang="0">
                <a:pos x="17" y="35"/>
              </a:cxn>
              <a:cxn ang="0">
                <a:pos x="13" y="20"/>
              </a:cxn>
              <a:cxn ang="0">
                <a:pos x="10" y="0"/>
              </a:cxn>
              <a:cxn ang="0">
                <a:pos x="4" y="17"/>
              </a:cxn>
              <a:cxn ang="0">
                <a:pos x="1" y="33"/>
              </a:cxn>
              <a:cxn ang="0">
                <a:pos x="0" y="51"/>
              </a:cxn>
              <a:cxn ang="0">
                <a:pos x="0" y="70"/>
              </a:cxn>
              <a:cxn ang="0">
                <a:pos x="0" y="88"/>
              </a:cxn>
              <a:cxn ang="0">
                <a:pos x="0" y="111"/>
              </a:cxn>
              <a:cxn ang="0">
                <a:pos x="0" y="135"/>
              </a:cxn>
              <a:cxn ang="0">
                <a:pos x="1" y="157"/>
              </a:cxn>
              <a:cxn ang="0">
                <a:pos x="4" y="179"/>
              </a:cxn>
              <a:cxn ang="0">
                <a:pos x="10" y="202"/>
              </a:cxn>
              <a:cxn ang="0">
                <a:pos x="14" y="225"/>
              </a:cxn>
              <a:cxn ang="0">
                <a:pos x="21" y="245"/>
              </a:cxn>
              <a:cxn ang="0">
                <a:pos x="30" y="269"/>
              </a:cxn>
              <a:cxn ang="0">
                <a:pos x="39" y="287"/>
              </a:cxn>
              <a:cxn ang="0">
                <a:pos x="50" y="311"/>
              </a:cxn>
              <a:cxn ang="0">
                <a:pos x="63" y="332"/>
              </a:cxn>
              <a:cxn ang="0">
                <a:pos x="74" y="348"/>
              </a:cxn>
              <a:cxn ang="0">
                <a:pos x="90" y="366"/>
              </a:cxn>
              <a:cxn ang="0">
                <a:pos x="104" y="379"/>
              </a:cxn>
              <a:cxn ang="0">
                <a:pos x="120" y="390"/>
              </a:cxn>
              <a:cxn ang="0">
                <a:pos x="140" y="397"/>
              </a:cxn>
              <a:cxn ang="0">
                <a:pos x="158" y="398"/>
              </a:cxn>
              <a:cxn ang="0">
                <a:pos x="174" y="398"/>
              </a:cxn>
              <a:cxn ang="0">
                <a:pos x="414" y="398"/>
              </a:cxn>
              <a:cxn ang="0">
                <a:pos x="414" y="506"/>
              </a:cxn>
              <a:cxn ang="0">
                <a:pos x="613" y="300"/>
              </a:cxn>
              <a:cxn ang="0">
                <a:pos x="414" y="93"/>
              </a:cxn>
            </a:cxnLst>
            <a:rect l="0" t="0" r="r" b="b"/>
            <a:pathLst>
              <a:path w="614" h="507">
                <a:moveTo>
                  <a:pt x="414" y="93"/>
                </a:moveTo>
                <a:lnTo>
                  <a:pt x="414" y="195"/>
                </a:lnTo>
                <a:lnTo>
                  <a:pt x="154" y="195"/>
                </a:lnTo>
                <a:lnTo>
                  <a:pt x="139" y="194"/>
                </a:lnTo>
                <a:lnTo>
                  <a:pt x="127" y="192"/>
                </a:lnTo>
                <a:lnTo>
                  <a:pt x="114" y="186"/>
                </a:lnTo>
                <a:lnTo>
                  <a:pt x="102" y="180"/>
                </a:lnTo>
                <a:lnTo>
                  <a:pt x="90" y="170"/>
                </a:lnTo>
                <a:lnTo>
                  <a:pt x="79" y="159"/>
                </a:lnTo>
                <a:lnTo>
                  <a:pt x="68" y="147"/>
                </a:lnTo>
                <a:lnTo>
                  <a:pt x="60" y="135"/>
                </a:lnTo>
                <a:lnTo>
                  <a:pt x="51" y="122"/>
                </a:lnTo>
                <a:lnTo>
                  <a:pt x="46" y="108"/>
                </a:lnTo>
                <a:lnTo>
                  <a:pt x="39" y="94"/>
                </a:lnTo>
                <a:lnTo>
                  <a:pt x="32" y="80"/>
                </a:lnTo>
                <a:lnTo>
                  <a:pt x="27" y="65"/>
                </a:lnTo>
                <a:lnTo>
                  <a:pt x="21" y="50"/>
                </a:lnTo>
                <a:lnTo>
                  <a:pt x="17" y="35"/>
                </a:lnTo>
                <a:lnTo>
                  <a:pt x="13" y="20"/>
                </a:lnTo>
                <a:lnTo>
                  <a:pt x="10" y="0"/>
                </a:lnTo>
                <a:lnTo>
                  <a:pt x="4" y="17"/>
                </a:lnTo>
                <a:lnTo>
                  <a:pt x="1" y="33"/>
                </a:lnTo>
                <a:lnTo>
                  <a:pt x="0" y="51"/>
                </a:lnTo>
                <a:lnTo>
                  <a:pt x="0" y="70"/>
                </a:lnTo>
                <a:lnTo>
                  <a:pt x="0" y="88"/>
                </a:lnTo>
                <a:lnTo>
                  <a:pt x="0" y="111"/>
                </a:lnTo>
                <a:lnTo>
                  <a:pt x="0" y="135"/>
                </a:lnTo>
                <a:lnTo>
                  <a:pt x="1" y="157"/>
                </a:lnTo>
                <a:lnTo>
                  <a:pt x="4" y="179"/>
                </a:lnTo>
                <a:lnTo>
                  <a:pt x="10" y="202"/>
                </a:lnTo>
                <a:lnTo>
                  <a:pt x="14" y="225"/>
                </a:lnTo>
                <a:lnTo>
                  <a:pt x="21" y="245"/>
                </a:lnTo>
                <a:lnTo>
                  <a:pt x="30" y="269"/>
                </a:lnTo>
                <a:lnTo>
                  <a:pt x="39" y="287"/>
                </a:lnTo>
                <a:lnTo>
                  <a:pt x="50" y="311"/>
                </a:lnTo>
                <a:lnTo>
                  <a:pt x="63" y="332"/>
                </a:lnTo>
                <a:lnTo>
                  <a:pt x="74" y="348"/>
                </a:lnTo>
                <a:lnTo>
                  <a:pt x="90" y="366"/>
                </a:lnTo>
                <a:lnTo>
                  <a:pt x="104" y="379"/>
                </a:lnTo>
                <a:lnTo>
                  <a:pt x="120" y="390"/>
                </a:lnTo>
                <a:lnTo>
                  <a:pt x="140" y="397"/>
                </a:lnTo>
                <a:lnTo>
                  <a:pt x="158" y="398"/>
                </a:lnTo>
                <a:lnTo>
                  <a:pt x="174" y="398"/>
                </a:lnTo>
                <a:lnTo>
                  <a:pt x="414" y="398"/>
                </a:lnTo>
                <a:lnTo>
                  <a:pt x="414" y="506"/>
                </a:lnTo>
                <a:lnTo>
                  <a:pt x="613" y="300"/>
                </a:lnTo>
                <a:lnTo>
                  <a:pt x="414" y="93"/>
                </a:lnTo>
              </a:path>
            </a:pathLst>
          </a:custGeom>
          <a:gradFill rotWithShape="0">
            <a:gsLst>
              <a:gs pos="0">
                <a:schemeClr val="tx2">
                  <a:gamma/>
                  <a:shade val="80000"/>
                  <a:invGamma/>
                </a:schemeClr>
              </a:gs>
              <a:gs pos="100000">
                <a:schemeClr val="tx2"/>
              </a:gs>
            </a:gsLst>
            <a:lin ang="5400000" scaled="1"/>
          </a:gradFill>
          <a:ln w="12700" cap="rnd" cmpd="sng">
            <a:solidFill>
              <a:schemeClr val="tx1"/>
            </a:solidFill>
            <a:prstDash val="solid"/>
            <a:round/>
            <a:headEnd/>
            <a:tailEnd/>
          </a:ln>
          <a:effectLst/>
        </p:spPr>
        <p:txBody>
          <a:bodyPr/>
          <a:lstStyle/>
          <a:p>
            <a:pPr eaLnBrk="0" hangingPunct="0">
              <a:defRPr/>
            </a:pPr>
            <a:endParaRPr lang="en-US" sz="1350">
              <a:solidFill>
                <a:prstClr val="black"/>
              </a:solidFill>
            </a:endParaRPr>
          </a:p>
        </p:txBody>
      </p:sp>
      <p:sp>
        <p:nvSpPr>
          <p:cNvPr id="187401" name="Rectangle 9"/>
          <p:cNvSpPr>
            <a:spLocks noChangeArrowheads="1"/>
          </p:cNvSpPr>
          <p:nvPr/>
        </p:nvSpPr>
        <p:spPr bwMode="auto">
          <a:xfrm>
            <a:off x="5543550" y="3143252"/>
            <a:ext cx="1076325" cy="504825"/>
          </a:xfrm>
          <a:prstGeom prst="rect">
            <a:avLst/>
          </a:prstGeom>
          <a:gradFill rotWithShape="0">
            <a:gsLst>
              <a:gs pos="0">
                <a:srgbClr val="FBE4AE"/>
              </a:gs>
              <a:gs pos="13000">
                <a:srgbClr val="BD922A"/>
              </a:gs>
              <a:gs pos="21001">
                <a:srgbClr val="BD922A"/>
              </a:gs>
              <a:gs pos="63000">
                <a:srgbClr val="FBE4AE"/>
              </a:gs>
              <a:gs pos="67000">
                <a:srgbClr val="BD922A"/>
              </a:gs>
              <a:gs pos="69000">
                <a:srgbClr val="835E17"/>
              </a:gs>
              <a:gs pos="82001">
                <a:srgbClr val="A28949"/>
              </a:gs>
              <a:gs pos="100000">
                <a:srgbClr val="FAE3B7"/>
              </a:gs>
            </a:gsLst>
            <a:lin ang="5400000" scaled="0"/>
          </a:gradFill>
          <a:ln w="12700">
            <a:solidFill>
              <a:schemeClr val="tx1"/>
            </a:solidFill>
            <a:miter lim="800000"/>
            <a:headEnd/>
            <a:tailEnd/>
          </a:ln>
          <a:effectLst/>
        </p:spPr>
        <p:txBody>
          <a:bodyPr wrap="none" lIns="69056" tIns="34529" rIns="69056" bIns="34529" anchor="ctr"/>
          <a:lstStyle/>
          <a:p>
            <a:pPr eaLnBrk="0" hangingPunct="0">
              <a:defRPr/>
            </a:pPr>
            <a:r>
              <a:rPr lang="en-US" sz="1350" b="1" dirty="0">
                <a:solidFill>
                  <a:prstClr val="black"/>
                </a:solidFill>
                <a:effectLst>
                  <a:outerShdw blurRad="38100" dist="38100" dir="2700000" algn="tl">
                    <a:srgbClr val="000000"/>
                  </a:outerShdw>
                </a:effectLst>
              </a:rPr>
              <a:t>Decryption</a:t>
            </a:r>
          </a:p>
        </p:txBody>
      </p:sp>
      <p:sp>
        <p:nvSpPr>
          <p:cNvPr id="187402" name="Freeform 10"/>
          <p:cNvSpPr>
            <a:spLocks/>
          </p:cNvSpPr>
          <p:nvPr/>
        </p:nvSpPr>
        <p:spPr bwMode="auto">
          <a:xfrm>
            <a:off x="6743700" y="2914652"/>
            <a:ext cx="538163" cy="591741"/>
          </a:xfrm>
          <a:custGeom>
            <a:avLst/>
            <a:gdLst/>
            <a:ahLst/>
            <a:cxnLst>
              <a:cxn ang="0">
                <a:pos x="90" y="191"/>
              </a:cxn>
              <a:cxn ang="0">
                <a:pos x="178" y="191"/>
              </a:cxn>
              <a:cxn ang="0">
                <a:pos x="178" y="315"/>
              </a:cxn>
              <a:cxn ang="0">
                <a:pos x="177" y="333"/>
              </a:cxn>
              <a:cxn ang="0">
                <a:pos x="175" y="347"/>
              </a:cxn>
              <a:cxn ang="0">
                <a:pos x="170" y="361"/>
              </a:cxn>
              <a:cxn ang="0">
                <a:pos x="164" y="376"/>
              </a:cxn>
              <a:cxn ang="0">
                <a:pos x="154" y="390"/>
              </a:cxn>
              <a:cxn ang="0">
                <a:pos x="145" y="404"/>
              </a:cxn>
              <a:cxn ang="0">
                <a:pos x="133" y="416"/>
              </a:cxn>
              <a:cxn ang="0">
                <a:pos x="122" y="426"/>
              </a:cxn>
              <a:cxn ang="0">
                <a:pos x="111" y="435"/>
              </a:cxn>
              <a:cxn ang="0">
                <a:pos x="99" y="442"/>
              </a:cxn>
              <a:cxn ang="0">
                <a:pos x="86" y="450"/>
              </a:cxn>
              <a:cxn ang="0">
                <a:pos x="73" y="457"/>
              </a:cxn>
              <a:cxn ang="0">
                <a:pos x="59" y="464"/>
              </a:cxn>
              <a:cxn ang="0">
                <a:pos x="45" y="470"/>
              </a:cxn>
              <a:cxn ang="0">
                <a:pos x="31" y="476"/>
              </a:cxn>
              <a:cxn ang="0">
                <a:pos x="18" y="480"/>
              </a:cxn>
              <a:cxn ang="0">
                <a:pos x="0" y="484"/>
              </a:cxn>
              <a:cxn ang="0">
                <a:pos x="16" y="490"/>
              </a:cxn>
              <a:cxn ang="0">
                <a:pos x="30" y="494"/>
              </a:cxn>
              <a:cxn ang="0">
                <a:pos x="46" y="496"/>
              </a:cxn>
              <a:cxn ang="0">
                <a:pos x="63" y="496"/>
              </a:cxn>
              <a:cxn ang="0">
                <a:pos x="80" y="496"/>
              </a:cxn>
              <a:cxn ang="0">
                <a:pos x="100" y="496"/>
              </a:cxn>
              <a:cxn ang="0">
                <a:pos x="122" y="495"/>
              </a:cxn>
              <a:cxn ang="0">
                <a:pos x="143" y="494"/>
              </a:cxn>
              <a:cxn ang="0">
                <a:pos x="163" y="490"/>
              </a:cxn>
              <a:cxn ang="0">
                <a:pos x="184" y="484"/>
              </a:cxn>
              <a:cxn ang="0">
                <a:pos x="204" y="478"/>
              </a:cxn>
              <a:cxn ang="0">
                <a:pos x="223" y="470"/>
              </a:cxn>
              <a:cxn ang="0">
                <a:pos x="245" y="460"/>
              </a:cxn>
              <a:cxn ang="0">
                <a:pos x="261" y="450"/>
              </a:cxn>
              <a:cxn ang="0">
                <a:pos x="283" y="438"/>
              </a:cxn>
              <a:cxn ang="0">
                <a:pos x="302" y="421"/>
              </a:cxn>
              <a:cxn ang="0">
                <a:pos x="317" y="408"/>
              </a:cxn>
              <a:cxn ang="0">
                <a:pos x="334" y="391"/>
              </a:cxn>
              <a:cxn ang="0">
                <a:pos x="345" y="373"/>
              </a:cxn>
              <a:cxn ang="0">
                <a:pos x="355" y="356"/>
              </a:cxn>
              <a:cxn ang="0">
                <a:pos x="361" y="331"/>
              </a:cxn>
              <a:cxn ang="0">
                <a:pos x="362" y="311"/>
              </a:cxn>
              <a:cxn ang="0">
                <a:pos x="362" y="291"/>
              </a:cxn>
              <a:cxn ang="0">
                <a:pos x="362" y="191"/>
              </a:cxn>
              <a:cxn ang="0">
                <a:pos x="451" y="191"/>
              </a:cxn>
              <a:cxn ang="0">
                <a:pos x="272" y="0"/>
              </a:cxn>
              <a:cxn ang="0">
                <a:pos x="90" y="191"/>
              </a:cxn>
            </a:cxnLst>
            <a:rect l="0" t="0" r="r" b="b"/>
            <a:pathLst>
              <a:path w="452" h="497">
                <a:moveTo>
                  <a:pt x="90" y="191"/>
                </a:moveTo>
                <a:lnTo>
                  <a:pt x="178" y="191"/>
                </a:lnTo>
                <a:lnTo>
                  <a:pt x="178" y="315"/>
                </a:lnTo>
                <a:lnTo>
                  <a:pt x="177" y="333"/>
                </a:lnTo>
                <a:lnTo>
                  <a:pt x="175" y="347"/>
                </a:lnTo>
                <a:lnTo>
                  <a:pt x="170" y="361"/>
                </a:lnTo>
                <a:lnTo>
                  <a:pt x="164" y="376"/>
                </a:lnTo>
                <a:lnTo>
                  <a:pt x="154" y="390"/>
                </a:lnTo>
                <a:lnTo>
                  <a:pt x="145" y="404"/>
                </a:lnTo>
                <a:lnTo>
                  <a:pt x="133" y="416"/>
                </a:lnTo>
                <a:lnTo>
                  <a:pt x="122" y="426"/>
                </a:lnTo>
                <a:lnTo>
                  <a:pt x="111" y="435"/>
                </a:lnTo>
                <a:lnTo>
                  <a:pt x="99" y="442"/>
                </a:lnTo>
                <a:lnTo>
                  <a:pt x="86" y="450"/>
                </a:lnTo>
                <a:lnTo>
                  <a:pt x="73" y="457"/>
                </a:lnTo>
                <a:lnTo>
                  <a:pt x="59" y="464"/>
                </a:lnTo>
                <a:lnTo>
                  <a:pt x="45" y="470"/>
                </a:lnTo>
                <a:lnTo>
                  <a:pt x="31" y="476"/>
                </a:lnTo>
                <a:lnTo>
                  <a:pt x="18" y="480"/>
                </a:lnTo>
                <a:lnTo>
                  <a:pt x="0" y="484"/>
                </a:lnTo>
                <a:lnTo>
                  <a:pt x="16" y="490"/>
                </a:lnTo>
                <a:lnTo>
                  <a:pt x="30" y="494"/>
                </a:lnTo>
                <a:lnTo>
                  <a:pt x="46" y="496"/>
                </a:lnTo>
                <a:lnTo>
                  <a:pt x="63" y="496"/>
                </a:lnTo>
                <a:lnTo>
                  <a:pt x="80" y="496"/>
                </a:lnTo>
                <a:lnTo>
                  <a:pt x="100" y="496"/>
                </a:lnTo>
                <a:lnTo>
                  <a:pt x="122" y="495"/>
                </a:lnTo>
                <a:lnTo>
                  <a:pt x="143" y="494"/>
                </a:lnTo>
                <a:lnTo>
                  <a:pt x="163" y="490"/>
                </a:lnTo>
                <a:lnTo>
                  <a:pt x="184" y="484"/>
                </a:lnTo>
                <a:lnTo>
                  <a:pt x="204" y="478"/>
                </a:lnTo>
                <a:lnTo>
                  <a:pt x="223" y="470"/>
                </a:lnTo>
                <a:lnTo>
                  <a:pt x="245" y="460"/>
                </a:lnTo>
                <a:lnTo>
                  <a:pt x="261" y="450"/>
                </a:lnTo>
                <a:lnTo>
                  <a:pt x="283" y="438"/>
                </a:lnTo>
                <a:lnTo>
                  <a:pt x="302" y="421"/>
                </a:lnTo>
                <a:lnTo>
                  <a:pt x="317" y="408"/>
                </a:lnTo>
                <a:lnTo>
                  <a:pt x="334" y="391"/>
                </a:lnTo>
                <a:lnTo>
                  <a:pt x="345" y="373"/>
                </a:lnTo>
                <a:lnTo>
                  <a:pt x="355" y="356"/>
                </a:lnTo>
                <a:lnTo>
                  <a:pt x="361" y="331"/>
                </a:lnTo>
                <a:lnTo>
                  <a:pt x="362" y="311"/>
                </a:lnTo>
                <a:lnTo>
                  <a:pt x="362" y="291"/>
                </a:lnTo>
                <a:lnTo>
                  <a:pt x="362" y="191"/>
                </a:lnTo>
                <a:lnTo>
                  <a:pt x="451" y="191"/>
                </a:lnTo>
                <a:lnTo>
                  <a:pt x="272" y="0"/>
                </a:lnTo>
                <a:lnTo>
                  <a:pt x="90" y="191"/>
                </a:lnTo>
              </a:path>
            </a:pathLst>
          </a:custGeom>
          <a:gradFill rotWithShape="0">
            <a:gsLst>
              <a:gs pos="0">
                <a:schemeClr val="tx2">
                  <a:gamma/>
                  <a:shade val="80000"/>
                  <a:invGamma/>
                </a:schemeClr>
              </a:gs>
              <a:gs pos="100000">
                <a:schemeClr val="tx2"/>
              </a:gs>
            </a:gsLst>
            <a:lin ang="5400000" scaled="1"/>
          </a:gradFill>
          <a:ln w="12700" cap="rnd" cmpd="sng">
            <a:solidFill>
              <a:schemeClr val="tx1"/>
            </a:solidFill>
            <a:prstDash val="solid"/>
            <a:round/>
            <a:headEnd/>
            <a:tailEnd/>
          </a:ln>
          <a:effectLst/>
        </p:spPr>
        <p:txBody>
          <a:bodyPr/>
          <a:lstStyle/>
          <a:p>
            <a:pPr eaLnBrk="0" hangingPunct="0">
              <a:defRPr/>
            </a:pPr>
            <a:endParaRPr lang="en-US" sz="1350">
              <a:solidFill>
                <a:prstClr val="black"/>
              </a:solidFill>
            </a:endParaRPr>
          </a:p>
        </p:txBody>
      </p:sp>
      <p:sp>
        <p:nvSpPr>
          <p:cNvPr id="187403" name="Freeform 11"/>
          <p:cNvSpPr>
            <a:spLocks/>
          </p:cNvSpPr>
          <p:nvPr/>
        </p:nvSpPr>
        <p:spPr bwMode="auto">
          <a:xfrm>
            <a:off x="1828800" y="3086103"/>
            <a:ext cx="729854" cy="603647"/>
          </a:xfrm>
          <a:custGeom>
            <a:avLst/>
            <a:gdLst/>
            <a:ahLst/>
            <a:cxnLst>
              <a:cxn ang="0">
                <a:pos x="414" y="93"/>
              </a:cxn>
              <a:cxn ang="0">
                <a:pos x="414" y="195"/>
              </a:cxn>
              <a:cxn ang="0">
                <a:pos x="154" y="195"/>
              </a:cxn>
              <a:cxn ang="0">
                <a:pos x="138" y="194"/>
              </a:cxn>
              <a:cxn ang="0">
                <a:pos x="127" y="192"/>
              </a:cxn>
              <a:cxn ang="0">
                <a:pos x="114" y="186"/>
              </a:cxn>
              <a:cxn ang="0">
                <a:pos x="102" y="180"/>
              </a:cxn>
              <a:cxn ang="0">
                <a:pos x="90" y="170"/>
              </a:cxn>
              <a:cxn ang="0">
                <a:pos x="78" y="159"/>
              </a:cxn>
              <a:cxn ang="0">
                <a:pos x="68" y="147"/>
              </a:cxn>
              <a:cxn ang="0">
                <a:pos x="59" y="135"/>
              </a:cxn>
              <a:cxn ang="0">
                <a:pos x="51" y="122"/>
              </a:cxn>
              <a:cxn ang="0">
                <a:pos x="46" y="108"/>
              </a:cxn>
              <a:cxn ang="0">
                <a:pos x="39" y="94"/>
              </a:cxn>
              <a:cxn ang="0">
                <a:pos x="32" y="80"/>
              </a:cxn>
              <a:cxn ang="0">
                <a:pos x="27" y="65"/>
              </a:cxn>
              <a:cxn ang="0">
                <a:pos x="21" y="50"/>
              </a:cxn>
              <a:cxn ang="0">
                <a:pos x="17" y="35"/>
              </a:cxn>
              <a:cxn ang="0">
                <a:pos x="13" y="20"/>
              </a:cxn>
              <a:cxn ang="0">
                <a:pos x="9" y="0"/>
              </a:cxn>
              <a:cxn ang="0">
                <a:pos x="4" y="17"/>
              </a:cxn>
              <a:cxn ang="0">
                <a:pos x="1" y="33"/>
              </a:cxn>
              <a:cxn ang="0">
                <a:pos x="0" y="51"/>
              </a:cxn>
              <a:cxn ang="0">
                <a:pos x="0" y="70"/>
              </a:cxn>
              <a:cxn ang="0">
                <a:pos x="0" y="88"/>
              </a:cxn>
              <a:cxn ang="0">
                <a:pos x="0" y="111"/>
              </a:cxn>
              <a:cxn ang="0">
                <a:pos x="0" y="135"/>
              </a:cxn>
              <a:cxn ang="0">
                <a:pos x="1" y="157"/>
              </a:cxn>
              <a:cxn ang="0">
                <a:pos x="4" y="179"/>
              </a:cxn>
              <a:cxn ang="0">
                <a:pos x="9" y="202"/>
              </a:cxn>
              <a:cxn ang="0">
                <a:pos x="14" y="225"/>
              </a:cxn>
              <a:cxn ang="0">
                <a:pos x="21" y="245"/>
              </a:cxn>
              <a:cxn ang="0">
                <a:pos x="30" y="269"/>
              </a:cxn>
              <a:cxn ang="0">
                <a:pos x="39" y="287"/>
              </a:cxn>
              <a:cxn ang="0">
                <a:pos x="49" y="311"/>
              </a:cxn>
              <a:cxn ang="0">
                <a:pos x="63" y="332"/>
              </a:cxn>
              <a:cxn ang="0">
                <a:pos x="74" y="348"/>
              </a:cxn>
              <a:cxn ang="0">
                <a:pos x="89" y="366"/>
              </a:cxn>
              <a:cxn ang="0">
                <a:pos x="104" y="379"/>
              </a:cxn>
              <a:cxn ang="0">
                <a:pos x="119" y="390"/>
              </a:cxn>
              <a:cxn ang="0">
                <a:pos x="140" y="397"/>
              </a:cxn>
              <a:cxn ang="0">
                <a:pos x="157" y="398"/>
              </a:cxn>
              <a:cxn ang="0">
                <a:pos x="174" y="398"/>
              </a:cxn>
              <a:cxn ang="0">
                <a:pos x="414" y="398"/>
              </a:cxn>
              <a:cxn ang="0">
                <a:pos x="414" y="506"/>
              </a:cxn>
              <a:cxn ang="0">
                <a:pos x="612" y="300"/>
              </a:cxn>
              <a:cxn ang="0">
                <a:pos x="414" y="93"/>
              </a:cxn>
            </a:cxnLst>
            <a:rect l="0" t="0" r="r" b="b"/>
            <a:pathLst>
              <a:path w="613" h="507">
                <a:moveTo>
                  <a:pt x="414" y="93"/>
                </a:moveTo>
                <a:lnTo>
                  <a:pt x="414" y="195"/>
                </a:lnTo>
                <a:lnTo>
                  <a:pt x="154" y="195"/>
                </a:lnTo>
                <a:lnTo>
                  <a:pt x="138" y="194"/>
                </a:lnTo>
                <a:lnTo>
                  <a:pt x="127" y="192"/>
                </a:lnTo>
                <a:lnTo>
                  <a:pt x="114" y="186"/>
                </a:lnTo>
                <a:lnTo>
                  <a:pt x="102" y="180"/>
                </a:lnTo>
                <a:lnTo>
                  <a:pt x="90" y="170"/>
                </a:lnTo>
                <a:lnTo>
                  <a:pt x="78" y="159"/>
                </a:lnTo>
                <a:lnTo>
                  <a:pt x="68" y="147"/>
                </a:lnTo>
                <a:lnTo>
                  <a:pt x="59" y="135"/>
                </a:lnTo>
                <a:lnTo>
                  <a:pt x="51" y="122"/>
                </a:lnTo>
                <a:lnTo>
                  <a:pt x="46" y="108"/>
                </a:lnTo>
                <a:lnTo>
                  <a:pt x="39" y="94"/>
                </a:lnTo>
                <a:lnTo>
                  <a:pt x="32" y="80"/>
                </a:lnTo>
                <a:lnTo>
                  <a:pt x="27" y="65"/>
                </a:lnTo>
                <a:lnTo>
                  <a:pt x="21" y="50"/>
                </a:lnTo>
                <a:lnTo>
                  <a:pt x="17" y="35"/>
                </a:lnTo>
                <a:lnTo>
                  <a:pt x="13" y="20"/>
                </a:lnTo>
                <a:lnTo>
                  <a:pt x="9" y="0"/>
                </a:lnTo>
                <a:lnTo>
                  <a:pt x="4" y="17"/>
                </a:lnTo>
                <a:lnTo>
                  <a:pt x="1" y="33"/>
                </a:lnTo>
                <a:lnTo>
                  <a:pt x="0" y="51"/>
                </a:lnTo>
                <a:lnTo>
                  <a:pt x="0" y="70"/>
                </a:lnTo>
                <a:lnTo>
                  <a:pt x="0" y="88"/>
                </a:lnTo>
                <a:lnTo>
                  <a:pt x="0" y="111"/>
                </a:lnTo>
                <a:lnTo>
                  <a:pt x="0" y="135"/>
                </a:lnTo>
                <a:lnTo>
                  <a:pt x="1" y="157"/>
                </a:lnTo>
                <a:lnTo>
                  <a:pt x="4" y="179"/>
                </a:lnTo>
                <a:lnTo>
                  <a:pt x="9" y="202"/>
                </a:lnTo>
                <a:lnTo>
                  <a:pt x="14" y="225"/>
                </a:lnTo>
                <a:lnTo>
                  <a:pt x="21" y="245"/>
                </a:lnTo>
                <a:lnTo>
                  <a:pt x="30" y="269"/>
                </a:lnTo>
                <a:lnTo>
                  <a:pt x="39" y="287"/>
                </a:lnTo>
                <a:lnTo>
                  <a:pt x="49" y="311"/>
                </a:lnTo>
                <a:lnTo>
                  <a:pt x="63" y="332"/>
                </a:lnTo>
                <a:lnTo>
                  <a:pt x="74" y="348"/>
                </a:lnTo>
                <a:lnTo>
                  <a:pt x="89" y="366"/>
                </a:lnTo>
                <a:lnTo>
                  <a:pt x="104" y="379"/>
                </a:lnTo>
                <a:lnTo>
                  <a:pt x="119" y="390"/>
                </a:lnTo>
                <a:lnTo>
                  <a:pt x="140" y="397"/>
                </a:lnTo>
                <a:lnTo>
                  <a:pt x="157" y="398"/>
                </a:lnTo>
                <a:lnTo>
                  <a:pt x="174" y="398"/>
                </a:lnTo>
                <a:lnTo>
                  <a:pt x="414" y="398"/>
                </a:lnTo>
                <a:lnTo>
                  <a:pt x="414" y="506"/>
                </a:lnTo>
                <a:lnTo>
                  <a:pt x="612" y="300"/>
                </a:lnTo>
                <a:lnTo>
                  <a:pt x="414" y="93"/>
                </a:lnTo>
              </a:path>
            </a:pathLst>
          </a:custGeom>
          <a:gradFill rotWithShape="0">
            <a:gsLst>
              <a:gs pos="0">
                <a:schemeClr val="tx2">
                  <a:gamma/>
                  <a:shade val="80000"/>
                  <a:invGamma/>
                </a:schemeClr>
              </a:gs>
              <a:gs pos="100000">
                <a:schemeClr val="tx2"/>
              </a:gs>
            </a:gsLst>
            <a:lin ang="5400000" scaled="1"/>
          </a:gradFill>
          <a:ln w="12700" cap="rnd" cmpd="sng">
            <a:solidFill>
              <a:schemeClr val="tx1"/>
            </a:solidFill>
            <a:prstDash val="solid"/>
            <a:round/>
            <a:headEnd/>
            <a:tailEnd/>
          </a:ln>
          <a:effectLst/>
        </p:spPr>
        <p:txBody>
          <a:bodyPr/>
          <a:lstStyle/>
          <a:p>
            <a:pPr eaLnBrk="0" hangingPunct="0">
              <a:defRPr/>
            </a:pPr>
            <a:endParaRPr lang="en-US" sz="1350">
              <a:solidFill>
                <a:prstClr val="black"/>
              </a:solidFill>
            </a:endParaRPr>
          </a:p>
        </p:txBody>
      </p:sp>
      <p:sp>
        <p:nvSpPr>
          <p:cNvPr id="187404" name="Rectangle 12"/>
          <p:cNvSpPr>
            <a:spLocks noChangeArrowheads="1"/>
          </p:cNvSpPr>
          <p:nvPr/>
        </p:nvSpPr>
        <p:spPr bwMode="auto">
          <a:xfrm>
            <a:off x="1657354" y="1714501"/>
            <a:ext cx="1602581" cy="277482"/>
          </a:xfrm>
          <a:prstGeom prst="rect">
            <a:avLst/>
          </a:prstGeom>
          <a:noFill/>
          <a:ln w="9525">
            <a:noFill/>
            <a:miter lim="800000"/>
            <a:headEnd/>
            <a:tailEnd/>
          </a:ln>
          <a:effectLst/>
        </p:spPr>
        <p:txBody>
          <a:bodyPr lIns="69056" tIns="34529" rIns="69056" bIns="34529">
            <a:spAutoFit/>
          </a:bodyPr>
          <a:lstStyle/>
          <a:p>
            <a:pPr eaLnBrk="0" hangingPunct="0">
              <a:defRPr/>
            </a:pPr>
            <a:r>
              <a:rPr lang="en-US" sz="1350" b="1">
                <a:solidFill>
                  <a:prstClr val="black"/>
                </a:solidFill>
                <a:effectLst>
                  <a:outerShdw blurRad="38100" dist="38100" dir="2700000" algn="tl">
                    <a:srgbClr val="000000"/>
                  </a:outerShdw>
                </a:effectLst>
              </a:rPr>
              <a:t>Clear-text </a:t>
            </a:r>
            <a:r>
              <a:rPr lang="en-US" sz="1350" b="1" dirty="0">
                <a:solidFill>
                  <a:prstClr val="black"/>
                </a:solidFill>
                <a:effectLst>
                  <a:outerShdw blurRad="38100" dist="38100" dir="2700000" algn="tl">
                    <a:srgbClr val="000000"/>
                  </a:outerShdw>
                </a:effectLst>
              </a:rPr>
              <a:t>Input</a:t>
            </a:r>
          </a:p>
        </p:txBody>
      </p:sp>
      <p:sp>
        <p:nvSpPr>
          <p:cNvPr id="187405" name="Rectangle 13"/>
          <p:cNvSpPr>
            <a:spLocks noChangeArrowheads="1"/>
          </p:cNvSpPr>
          <p:nvPr/>
        </p:nvSpPr>
        <p:spPr bwMode="auto">
          <a:xfrm>
            <a:off x="6115050" y="1657351"/>
            <a:ext cx="1724025" cy="277482"/>
          </a:xfrm>
          <a:prstGeom prst="rect">
            <a:avLst/>
          </a:prstGeom>
          <a:noFill/>
          <a:ln w="9525">
            <a:noFill/>
            <a:miter lim="800000"/>
            <a:headEnd/>
            <a:tailEnd/>
          </a:ln>
          <a:effectLst/>
        </p:spPr>
        <p:txBody>
          <a:bodyPr lIns="69056" tIns="34529" rIns="69056" bIns="34529">
            <a:spAutoFit/>
          </a:bodyPr>
          <a:lstStyle/>
          <a:p>
            <a:pPr eaLnBrk="0" hangingPunct="0">
              <a:defRPr/>
            </a:pPr>
            <a:r>
              <a:rPr lang="en-US" sz="1350" b="1">
                <a:solidFill>
                  <a:prstClr val="black"/>
                </a:solidFill>
                <a:effectLst>
                  <a:outerShdw blurRad="38100" dist="38100" dir="2700000" algn="tl">
                    <a:srgbClr val="000000"/>
                  </a:outerShdw>
                </a:effectLst>
              </a:rPr>
              <a:t>Clear-text </a:t>
            </a:r>
            <a:r>
              <a:rPr lang="en-US" sz="1350" b="1" dirty="0">
                <a:solidFill>
                  <a:prstClr val="black"/>
                </a:solidFill>
                <a:effectLst>
                  <a:outerShdw blurRad="38100" dist="38100" dir="2700000" algn="tl">
                    <a:srgbClr val="000000"/>
                  </a:outerShdw>
                </a:effectLst>
              </a:rPr>
              <a:t>Output</a:t>
            </a:r>
          </a:p>
        </p:txBody>
      </p:sp>
      <p:sp>
        <p:nvSpPr>
          <p:cNvPr id="187406" name="Rectangle 14"/>
          <p:cNvSpPr>
            <a:spLocks noChangeArrowheads="1"/>
          </p:cNvSpPr>
          <p:nvPr/>
        </p:nvSpPr>
        <p:spPr bwMode="auto">
          <a:xfrm>
            <a:off x="4057650" y="1714501"/>
            <a:ext cx="1157288" cy="277482"/>
          </a:xfrm>
          <a:prstGeom prst="rect">
            <a:avLst/>
          </a:prstGeom>
          <a:noFill/>
          <a:ln w="9525">
            <a:noFill/>
            <a:miter lim="800000"/>
            <a:headEnd/>
            <a:tailEnd/>
          </a:ln>
          <a:effectLst/>
        </p:spPr>
        <p:txBody>
          <a:bodyPr lIns="69056" tIns="34529" rIns="69056" bIns="34529">
            <a:spAutoFit/>
          </a:bodyPr>
          <a:lstStyle/>
          <a:p>
            <a:pPr eaLnBrk="0" hangingPunct="0">
              <a:defRPr/>
            </a:pPr>
            <a:r>
              <a:rPr lang="en-US" sz="1350" b="1">
                <a:solidFill>
                  <a:prstClr val="black"/>
                </a:solidFill>
                <a:effectLst>
                  <a:outerShdw blurRad="38100" dist="38100" dir="2700000" algn="tl">
                    <a:srgbClr val="000000"/>
                  </a:outerShdw>
                </a:effectLst>
              </a:rPr>
              <a:t>Cipher-text</a:t>
            </a:r>
            <a:endParaRPr lang="en-US" sz="1350" b="1" dirty="0">
              <a:solidFill>
                <a:prstClr val="black"/>
              </a:solidFill>
              <a:effectLst>
                <a:outerShdw blurRad="38100" dist="38100" dir="2700000" algn="tl">
                  <a:srgbClr val="000000"/>
                </a:outerShdw>
              </a:effectLst>
            </a:endParaRPr>
          </a:p>
        </p:txBody>
      </p:sp>
      <p:sp>
        <p:nvSpPr>
          <p:cNvPr id="187409" name="Rectangle 17"/>
          <p:cNvSpPr>
            <a:spLocks noChangeArrowheads="1"/>
          </p:cNvSpPr>
          <p:nvPr/>
        </p:nvSpPr>
        <p:spPr bwMode="auto">
          <a:xfrm>
            <a:off x="3625454" y="3605215"/>
            <a:ext cx="1952625" cy="346731"/>
          </a:xfrm>
          <a:prstGeom prst="rect">
            <a:avLst/>
          </a:prstGeom>
          <a:noFill/>
          <a:ln w="9525">
            <a:noFill/>
            <a:miter lim="800000"/>
            <a:headEnd/>
            <a:tailEnd/>
          </a:ln>
          <a:effectLst/>
        </p:spPr>
        <p:txBody>
          <a:bodyPr lIns="69056" tIns="34529" rIns="69056" bIns="34529">
            <a:spAutoFit/>
          </a:bodyPr>
          <a:lstStyle/>
          <a:p>
            <a:pPr eaLnBrk="0" hangingPunct="0">
              <a:defRPr/>
            </a:pPr>
            <a:r>
              <a:rPr lang="en-US" b="1">
                <a:solidFill>
                  <a:srgbClr val="465E9C"/>
                </a:solidFill>
                <a:effectLst>
                  <a:outerShdw blurRad="38100" dist="38100" dir="2700000" algn="tl">
                    <a:srgbClr val="000000"/>
                  </a:outerShdw>
                </a:effectLst>
              </a:rPr>
              <a:t>Different</a:t>
            </a:r>
            <a:r>
              <a:rPr lang="en-US" b="1">
                <a:solidFill>
                  <a:prstClr val="black"/>
                </a:solidFill>
                <a:effectLst>
                  <a:outerShdw blurRad="38100" dist="38100" dir="2700000" algn="tl">
                    <a:srgbClr val="000000"/>
                  </a:outerShdw>
                </a:effectLst>
              </a:rPr>
              <a:t> keys</a:t>
            </a:r>
          </a:p>
        </p:txBody>
      </p:sp>
      <p:sp>
        <p:nvSpPr>
          <p:cNvPr id="187410" name="Line 18"/>
          <p:cNvSpPr>
            <a:spLocks noChangeShapeType="1"/>
          </p:cNvSpPr>
          <p:nvPr/>
        </p:nvSpPr>
        <p:spPr bwMode="auto">
          <a:xfrm flipH="1">
            <a:off x="3429004" y="3943351"/>
            <a:ext cx="535781" cy="308372"/>
          </a:xfrm>
          <a:prstGeom prst="line">
            <a:avLst/>
          </a:prstGeom>
          <a:noFill/>
          <a:ln w="50800">
            <a:solidFill>
              <a:schemeClr val="tx1"/>
            </a:solidFill>
            <a:round/>
            <a:headEnd type="none" w="sm" len="sm"/>
            <a:tailEnd type="stealth" w="med" len="lg"/>
          </a:ln>
        </p:spPr>
        <p:txBody>
          <a:bodyPr wrap="none" anchor="ctr"/>
          <a:lstStyle/>
          <a:p>
            <a:endParaRPr lang="en-US" sz="1350">
              <a:solidFill>
                <a:prstClr val="black"/>
              </a:solidFill>
            </a:endParaRPr>
          </a:p>
        </p:txBody>
      </p:sp>
      <p:sp>
        <p:nvSpPr>
          <p:cNvPr id="187411" name="Line 19"/>
          <p:cNvSpPr>
            <a:spLocks noChangeShapeType="1"/>
          </p:cNvSpPr>
          <p:nvPr/>
        </p:nvSpPr>
        <p:spPr bwMode="auto">
          <a:xfrm>
            <a:off x="5276854" y="3943351"/>
            <a:ext cx="535781" cy="308372"/>
          </a:xfrm>
          <a:prstGeom prst="line">
            <a:avLst/>
          </a:prstGeom>
          <a:noFill/>
          <a:ln w="50800">
            <a:solidFill>
              <a:schemeClr val="tx1"/>
            </a:solidFill>
            <a:round/>
            <a:headEnd type="none" w="sm" len="sm"/>
            <a:tailEnd type="stealth" w="med" len="lg"/>
          </a:ln>
        </p:spPr>
        <p:txBody>
          <a:bodyPr wrap="none" anchor="ctr"/>
          <a:lstStyle/>
          <a:p>
            <a:endParaRPr lang="en-US" sz="1350">
              <a:solidFill>
                <a:prstClr val="black"/>
              </a:solidFill>
            </a:endParaRPr>
          </a:p>
        </p:txBody>
      </p:sp>
      <p:sp>
        <p:nvSpPr>
          <p:cNvPr id="187412" name="Rectangle 20"/>
          <p:cNvSpPr>
            <a:spLocks noChangeArrowheads="1"/>
          </p:cNvSpPr>
          <p:nvPr/>
        </p:nvSpPr>
        <p:spPr bwMode="auto">
          <a:xfrm>
            <a:off x="1275163" y="3924300"/>
            <a:ext cx="1640681" cy="716063"/>
          </a:xfrm>
          <a:prstGeom prst="rect">
            <a:avLst/>
          </a:prstGeom>
          <a:noFill/>
          <a:ln w="9525">
            <a:noFill/>
            <a:miter lim="800000"/>
            <a:headEnd/>
            <a:tailEnd/>
          </a:ln>
          <a:effectLst/>
        </p:spPr>
        <p:txBody>
          <a:bodyPr lIns="69056" tIns="34529" rIns="69056" bIns="34529">
            <a:spAutoFit/>
          </a:bodyPr>
          <a:lstStyle/>
          <a:p>
            <a:pPr eaLnBrk="0" hangingPunct="0">
              <a:defRPr/>
            </a:pPr>
            <a:r>
              <a:rPr lang="en-US" sz="2100" b="1">
                <a:solidFill>
                  <a:prstClr val="black"/>
                </a:solidFill>
                <a:effectLst>
                  <a:outerShdw blurRad="38100" dist="38100" dir="2700000" algn="tl">
                    <a:srgbClr val="000000"/>
                  </a:outerShdw>
                </a:effectLst>
              </a:rPr>
              <a:t>Recipient’s public key</a:t>
            </a:r>
          </a:p>
        </p:txBody>
      </p:sp>
      <p:sp>
        <p:nvSpPr>
          <p:cNvPr id="187413" name="Rectangle 21"/>
          <p:cNvSpPr>
            <a:spLocks noChangeArrowheads="1"/>
          </p:cNvSpPr>
          <p:nvPr/>
        </p:nvSpPr>
        <p:spPr bwMode="auto">
          <a:xfrm>
            <a:off x="6349603" y="3902869"/>
            <a:ext cx="1565672" cy="716063"/>
          </a:xfrm>
          <a:prstGeom prst="rect">
            <a:avLst/>
          </a:prstGeom>
          <a:noFill/>
          <a:ln w="9525">
            <a:noFill/>
            <a:miter lim="800000"/>
            <a:headEnd/>
            <a:tailEnd/>
          </a:ln>
          <a:effectLst/>
        </p:spPr>
        <p:txBody>
          <a:bodyPr lIns="69056" tIns="34529" rIns="69056" bIns="34529">
            <a:spAutoFit/>
          </a:bodyPr>
          <a:lstStyle/>
          <a:p>
            <a:pPr eaLnBrk="0" hangingPunct="0">
              <a:defRPr/>
            </a:pPr>
            <a:r>
              <a:rPr lang="en-US" sz="2100" b="1">
                <a:solidFill>
                  <a:prstClr val="black"/>
                </a:solidFill>
                <a:effectLst>
                  <a:outerShdw blurRad="38100" dist="38100" dir="2700000" algn="tl">
                    <a:srgbClr val="000000"/>
                  </a:outerShdw>
                </a:effectLst>
              </a:rPr>
              <a:t>Recipient’s private key</a:t>
            </a:r>
          </a:p>
        </p:txBody>
      </p:sp>
      <p:grpSp>
        <p:nvGrpSpPr>
          <p:cNvPr id="2" name="Group 22"/>
          <p:cNvGrpSpPr>
            <a:grpSpLocks/>
          </p:cNvGrpSpPr>
          <p:nvPr/>
        </p:nvGrpSpPr>
        <p:grpSpPr bwMode="auto">
          <a:xfrm>
            <a:off x="5772150" y="3657600"/>
            <a:ext cx="667941" cy="1028700"/>
            <a:chOff x="3813" y="2859"/>
            <a:chExt cx="561" cy="1077"/>
          </a:xfrm>
        </p:grpSpPr>
        <p:grpSp>
          <p:nvGrpSpPr>
            <p:cNvPr id="3" name="Group 23"/>
            <p:cNvGrpSpPr>
              <a:grpSpLocks/>
            </p:cNvGrpSpPr>
            <p:nvPr/>
          </p:nvGrpSpPr>
          <p:grpSpPr bwMode="auto">
            <a:xfrm>
              <a:off x="3813" y="2859"/>
              <a:ext cx="561" cy="1077"/>
              <a:chOff x="3813" y="2859"/>
              <a:chExt cx="561" cy="1077"/>
            </a:xfrm>
          </p:grpSpPr>
          <p:sp>
            <p:nvSpPr>
              <p:cNvPr id="2074" name="Freeform 24"/>
              <p:cNvSpPr>
                <a:spLocks/>
              </p:cNvSpPr>
              <p:nvPr/>
            </p:nvSpPr>
            <p:spPr bwMode="auto">
              <a:xfrm>
                <a:off x="3827" y="2859"/>
                <a:ext cx="547" cy="1071"/>
              </a:xfrm>
              <a:custGeom>
                <a:avLst/>
                <a:gdLst>
                  <a:gd name="T0" fmla="*/ 349 w 547"/>
                  <a:gd name="T1" fmla="*/ 0 h 1071"/>
                  <a:gd name="T2" fmla="*/ 185 w 547"/>
                  <a:gd name="T3" fmla="*/ 0 h 1071"/>
                  <a:gd name="T4" fmla="*/ 215 w 547"/>
                  <a:gd name="T5" fmla="*/ 41 h 1071"/>
                  <a:gd name="T6" fmla="*/ 312 w 547"/>
                  <a:gd name="T7" fmla="*/ 41 h 1071"/>
                  <a:gd name="T8" fmla="*/ 348 w 547"/>
                  <a:gd name="T9" fmla="*/ 106 h 1071"/>
                  <a:gd name="T10" fmla="*/ 182 w 547"/>
                  <a:gd name="T11" fmla="*/ 106 h 1071"/>
                  <a:gd name="T12" fmla="*/ 216 w 547"/>
                  <a:gd name="T13" fmla="*/ 42 h 1071"/>
                  <a:gd name="T14" fmla="*/ 185 w 547"/>
                  <a:gd name="T15" fmla="*/ 1 h 1071"/>
                  <a:gd name="T16" fmla="*/ 127 w 547"/>
                  <a:gd name="T17" fmla="*/ 102 h 1071"/>
                  <a:gd name="T18" fmla="*/ 95 w 547"/>
                  <a:gd name="T19" fmla="*/ 103 h 1071"/>
                  <a:gd name="T20" fmla="*/ 84 w 547"/>
                  <a:gd name="T21" fmla="*/ 137 h 1071"/>
                  <a:gd name="T22" fmla="*/ 35 w 547"/>
                  <a:gd name="T23" fmla="*/ 137 h 1071"/>
                  <a:gd name="T24" fmla="*/ 35 w 547"/>
                  <a:gd name="T25" fmla="*/ 162 h 1071"/>
                  <a:gd name="T26" fmla="*/ 16 w 547"/>
                  <a:gd name="T27" fmla="*/ 163 h 1071"/>
                  <a:gd name="T28" fmla="*/ 0 w 547"/>
                  <a:gd name="T29" fmla="*/ 163 h 1071"/>
                  <a:gd name="T30" fmla="*/ 0 w 547"/>
                  <a:gd name="T31" fmla="*/ 312 h 1071"/>
                  <a:gd name="T32" fmla="*/ 35 w 547"/>
                  <a:gd name="T33" fmla="*/ 313 h 1071"/>
                  <a:gd name="T34" fmla="*/ 36 w 547"/>
                  <a:gd name="T35" fmla="*/ 344 h 1071"/>
                  <a:gd name="T36" fmla="*/ 82 w 547"/>
                  <a:gd name="T37" fmla="*/ 344 h 1071"/>
                  <a:gd name="T38" fmla="*/ 96 w 547"/>
                  <a:gd name="T39" fmla="*/ 381 h 1071"/>
                  <a:gd name="T40" fmla="*/ 121 w 547"/>
                  <a:gd name="T41" fmla="*/ 382 h 1071"/>
                  <a:gd name="T42" fmla="*/ 123 w 547"/>
                  <a:gd name="T43" fmla="*/ 458 h 1071"/>
                  <a:gd name="T44" fmla="*/ 141 w 547"/>
                  <a:gd name="T45" fmla="*/ 458 h 1071"/>
                  <a:gd name="T46" fmla="*/ 146 w 547"/>
                  <a:gd name="T47" fmla="*/ 469 h 1071"/>
                  <a:gd name="T48" fmla="*/ 146 w 547"/>
                  <a:gd name="T49" fmla="*/ 545 h 1071"/>
                  <a:gd name="T50" fmla="*/ 177 w 547"/>
                  <a:gd name="T51" fmla="*/ 546 h 1071"/>
                  <a:gd name="T52" fmla="*/ 175 w 547"/>
                  <a:gd name="T53" fmla="*/ 1002 h 1071"/>
                  <a:gd name="T54" fmla="*/ 248 w 547"/>
                  <a:gd name="T55" fmla="*/ 1070 h 1071"/>
                  <a:gd name="T56" fmla="*/ 341 w 547"/>
                  <a:gd name="T57" fmla="*/ 991 h 1071"/>
                  <a:gd name="T58" fmla="*/ 307 w 547"/>
                  <a:gd name="T59" fmla="*/ 969 h 1071"/>
                  <a:gd name="T60" fmla="*/ 307 w 547"/>
                  <a:gd name="T61" fmla="*/ 942 h 1071"/>
                  <a:gd name="T62" fmla="*/ 341 w 547"/>
                  <a:gd name="T63" fmla="*/ 918 h 1071"/>
                  <a:gd name="T64" fmla="*/ 307 w 547"/>
                  <a:gd name="T65" fmla="*/ 898 h 1071"/>
                  <a:gd name="T66" fmla="*/ 312 w 547"/>
                  <a:gd name="T67" fmla="*/ 889 h 1071"/>
                  <a:gd name="T68" fmla="*/ 342 w 547"/>
                  <a:gd name="T69" fmla="*/ 870 h 1071"/>
                  <a:gd name="T70" fmla="*/ 346 w 547"/>
                  <a:gd name="T71" fmla="*/ 812 h 1071"/>
                  <a:gd name="T72" fmla="*/ 351 w 547"/>
                  <a:gd name="T73" fmla="*/ 806 h 1071"/>
                  <a:gd name="T74" fmla="*/ 307 w 547"/>
                  <a:gd name="T75" fmla="*/ 772 h 1071"/>
                  <a:gd name="T76" fmla="*/ 307 w 547"/>
                  <a:gd name="T77" fmla="*/ 742 h 1071"/>
                  <a:gd name="T78" fmla="*/ 342 w 547"/>
                  <a:gd name="T79" fmla="*/ 708 h 1071"/>
                  <a:gd name="T80" fmla="*/ 307 w 547"/>
                  <a:gd name="T81" fmla="*/ 677 h 1071"/>
                  <a:gd name="T82" fmla="*/ 307 w 547"/>
                  <a:gd name="T83" fmla="*/ 646 h 1071"/>
                  <a:gd name="T84" fmla="*/ 341 w 547"/>
                  <a:gd name="T85" fmla="*/ 606 h 1071"/>
                  <a:gd name="T86" fmla="*/ 346 w 547"/>
                  <a:gd name="T87" fmla="*/ 542 h 1071"/>
                  <a:gd name="T88" fmla="*/ 387 w 547"/>
                  <a:gd name="T89" fmla="*/ 542 h 1071"/>
                  <a:gd name="T90" fmla="*/ 387 w 547"/>
                  <a:gd name="T91" fmla="*/ 455 h 1071"/>
                  <a:gd name="T92" fmla="*/ 412 w 547"/>
                  <a:gd name="T93" fmla="*/ 455 h 1071"/>
                  <a:gd name="T94" fmla="*/ 412 w 547"/>
                  <a:gd name="T95" fmla="*/ 378 h 1071"/>
                  <a:gd name="T96" fmla="*/ 438 w 547"/>
                  <a:gd name="T97" fmla="*/ 378 h 1071"/>
                  <a:gd name="T98" fmla="*/ 450 w 547"/>
                  <a:gd name="T99" fmla="*/ 341 h 1071"/>
                  <a:gd name="T100" fmla="*/ 505 w 547"/>
                  <a:gd name="T101" fmla="*/ 341 h 1071"/>
                  <a:gd name="T102" fmla="*/ 505 w 547"/>
                  <a:gd name="T103" fmla="*/ 310 h 1071"/>
                  <a:gd name="T104" fmla="*/ 546 w 547"/>
                  <a:gd name="T105" fmla="*/ 310 h 1071"/>
                  <a:gd name="T106" fmla="*/ 546 w 547"/>
                  <a:gd name="T107" fmla="*/ 159 h 1071"/>
                  <a:gd name="T108" fmla="*/ 505 w 547"/>
                  <a:gd name="T109" fmla="*/ 159 h 1071"/>
                  <a:gd name="T110" fmla="*/ 505 w 547"/>
                  <a:gd name="T111" fmla="*/ 137 h 1071"/>
                  <a:gd name="T112" fmla="*/ 459 w 547"/>
                  <a:gd name="T113" fmla="*/ 137 h 1071"/>
                  <a:gd name="T114" fmla="*/ 448 w 547"/>
                  <a:gd name="T115" fmla="*/ 127 h 1071"/>
                  <a:gd name="T116" fmla="*/ 437 w 547"/>
                  <a:gd name="T117" fmla="*/ 103 h 1071"/>
                  <a:gd name="T118" fmla="*/ 412 w 547"/>
                  <a:gd name="T119" fmla="*/ 103 h 1071"/>
                  <a:gd name="T120" fmla="*/ 349 w 547"/>
                  <a:gd name="T121" fmla="*/ 0 h 107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47"/>
                  <a:gd name="T184" fmla="*/ 0 h 1071"/>
                  <a:gd name="T185" fmla="*/ 547 w 547"/>
                  <a:gd name="T186" fmla="*/ 1071 h 107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47" h="1071">
                    <a:moveTo>
                      <a:pt x="349" y="0"/>
                    </a:moveTo>
                    <a:lnTo>
                      <a:pt x="185" y="0"/>
                    </a:lnTo>
                    <a:lnTo>
                      <a:pt x="215" y="41"/>
                    </a:lnTo>
                    <a:lnTo>
                      <a:pt x="312" y="41"/>
                    </a:lnTo>
                    <a:lnTo>
                      <a:pt x="348" y="106"/>
                    </a:lnTo>
                    <a:lnTo>
                      <a:pt x="182" y="106"/>
                    </a:lnTo>
                    <a:lnTo>
                      <a:pt x="216" y="42"/>
                    </a:lnTo>
                    <a:lnTo>
                      <a:pt x="185" y="1"/>
                    </a:lnTo>
                    <a:lnTo>
                      <a:pt x="127" y="102"/>
                    </a:lnTo>
                    <a:lnTo>
                      <a:pt x="95" y="103"/>
                    </a:lnTo>
                    <a:lnTo>
                      <a:pt x="84" y="137"/>
                    </a:lnTo>
                    <a:lnTo>
                      <a:pt x="35" y="137"/>
                    </a:lnTo>
                    <a:lnTo>
                      <a:pt x="35" y="162"/>
                    </a:lnTo>
                    <a:lnTo>
                      <a:pt x="16" y="163"/>
                    </a:lnTo>
                    <a:lnTo>
                      <a:pt x="0" y="163"/>
                    </a:lnTo>
                    <a:lnTo>
                      <a:pt x="0" y="312"/>
                    </a:lnTo>
                    <a:lnTo>
                      <a:pt x="35" y="313"/>
                    </a:lnTo>
                    <a:lnTo>
                      <a:pt x="36" y="344"/>
                    </a:lnTo>
                    <a:lnTo>
                      <a:pt x="82" y="344"/>
                    </a:lnTo>
                    <a:lnTo>
                      <a:pt x="96" y="381"/>
                    </a:lnTo>
                    <a:lnTo>
                      <a:pt x="121" y="382"/>
                    </a:lnTo>
                    <a:lnTo>
                      <a:pt x="123" y="458"/>
                    </a:lnTo>
                    <a:lnTo>
                      <a:pt x="141" y="458"/>
                    </a:lnTo>
                    <a:lnTo>
                      <a:pt x="146" y="469"/>
                    </a:lnTo>
                    <a:lnTo>
                      <a:pt x="146" y="545"/>
                    </a:lnTo>
                    <a:lnTo>
                      <a:pt x="177" y="546"/>
                    </a:lnTo>
                    <a:lnTo>
                      <a:pt x="175" y="1002"/>
                    </a:lnTo>
                    <a:lnTo>
                      <a:pt x="248" y="1070"/>
                    </a:lnTo>
                    <a:lnTo>
                      <a:pt x="341" y="991"/>
                    </a:lnTo>
                    <a:lnTo>
                      <a:pt x="307" y="969"/>
                    </a:lnTo>
                    <a:lnTo>
                      <a:pt x="307" y="942"/>
                    </a:lnTo>
                    <a:lnTo>
                      <a:pt x="341" y="918"/>
                    </a:lnTo>
                    <a:lnTo>
                      <a:pt x="307" y="898"/>
                    </a:lnTo>
                    <a:lnTo>
                      <a:pt x="312" y="889"/>
                    </a:lnTo>
                    <a:lnTo>
                      <a:pt x="342" y="870"/>
                    </a:lnTo>
                    <a:lnTo>
                      <a:pt x="346" y="812"/>
                    </a:lnTo>
                    <a:lnTo>
                      <a:pt x="351" y="806"/>
                    </a:lnTo>
                    <a:lnTo>
                      <a:pt x="307" y="772"/>
                    </a:lnTo>
                    <a:lnTo>
                      <a:pt x="307" y="742"/>
                    </a:lnTo>
                    <a:lnTo>
                      <a:pt x="342" y="708"/>
                    </a:lnTo>
                    <a:lnTo>
                      <a:pt x="307" y="677"/>
                    </a:lnTo>
                    <a:lnTo>
                      <a:pt x="307" y="646"/>
                    </a:lnTo>
                    <a:lnTo>
                      <a:pt x="341" y="606"/>
                    </a:lnTo>
                    <a:lnTo>
                      <a:pt x="346" y="542"/>
                    </a:lnTo>
                    <a:lnTo>
                      <a:pt x="387" y="542"/>
                    </a:lnTo>
                    <a:lnTo>
                      <a:pt x="387" y="455"/>
                    </a:lnTo>
                    <a:lnTo>
                      <a:pt x="412" y="455"/>
                    </a:lnTo>
                    <a:lnTo>
                      <a:pt x="412" y="378"/>
                    </a:lnTo>
                    <a:lnTo>
                      <a:pt x="438" y="378"/>
                    </a:lnTo>
                    <a:lnTo>
                      <a:pt x="450" y="341"/>
                    </a:lnTo>
                    <a:lnTo>
                      <a:pt x="505" y="341"/>
                    </a:lnTo>
                    <a:lnTo>
                      <a:pt x="505" y="310"/>
                    </a:lnTo>
                    <a:lnTo>
                      <a:pt x="546" y="310"/>
                    </a:lnTo>
                    <a:lnTo>
                      <a:pt x="546" y="159"/>
                    </a:lnTo>
                    <a:lnTo>
                      <a:pt x="505" y="159"/>
                    </a:lnTo>
                    <a:lnTo>
                      <a:pt x="505" y="137"/>
                    </a:lnTo>
                    <a:lnTo>
                      <a:pt x="459" y="137"/>
                    </a:lnTo>
                    <a:lnTo>
                      <a:pt x="448" y="127"/>
                    </a:lnTo>
                    <a:lnTo>
                      <a:pt x="437" y="103"/>
                    </a:lnTo>
                    <a:lnTo>
                      <a:pt x="412" y="103"/>
                    </a:lnTo>
                    <a:lnTo>
                      <a:pt x="349" y="0"/>
                    </a:lnTo>
                  </a:path>
                </a:pathLst>
              </a:custGeom>
              <a:solidFill>
                <a:srgbClr val="00AE00"/>
              </a:solidFill>
              <a:ln w="9525" cap="rnd">
                <a:noFill/>
                <a:round/>
                <a:headEnd/>
                <a:tailEnd/>
              </a:ln>
            </p:spPr>
            <p:txBody>
              <a:bodyPr/>
              <a:lstStyle/>
              <a:p>
                <a:pPr eaLnBrk="0" hangingPunct="0"/>
                <a:endParaRPr lang="en-US" sz="1350">
                  <a:solidFill>
                    <a:prstClr val="black"/>
                  </a:solidFill>
                </a:endParaRPr>
              </a:p>
            </p:txBody>
          </p:sp>
          <p:sp>
            <p:nvSpPr>
              <p:cNvPr id="2075" name="Freeform 25"/>
              <p:cNvSpPr>
                <a:spLocks/>
              </p:cNvSpPr>
              <p:nvPr/>
            </p:nvSpPr>
            <p:spPr bwMode="auto">
              <a:xfrm>
                <a:off x="3813" y="2865"/>
                <a:ext cx="547" cy="1071"/>
              </a:xfrm>
              <a:custGeom>
                <a:avLst/>
                <a:gdLst>
                  <a:gd name="T0" fmla="*/ 350 w 547"/>
                  <a:gd name="T1" fmla="*/ 0 h 1071"/>
                  <a:gd name="T2" fmla="*/ 186 w 547"/>
                  <a:gd name="T3" fmla="*/ 0 h 1071"/>
                  <a:gd name="T4" fmla="*/ 217 w 547"/>
                  <a:gd name="T5" fmla="*/ 41 h 1071"/>
                  <a:gd name="T6" fmla="*/ 312 w 547"/>
                  <a:gd name="T7" fmla="*/ 41 h 1071"/>
                  <a:gd name="T8" fmla="*/ 348 w 547"/>
                  <a:gd name="T9" fmla="*/ 106 h 1071"/>
                  <a:gd name="T10" fmla="*/ 183 w 547"/>
                  <a:gd name="T11" fmla="*/ 106 h 1071"/>
                  <a:gd name="T12" fmla="*/ 217 w 547"/>
                  <a:gd name="T13" fmla="*/ 42 h 1071"/>
                  <a:gd name="T14" fmla="*/ 186 w 547"/>
                  <a:gd name="T15" fmla="*/ 1 h 1071"/>
                  <a:gd name="T16" fmla="*/ 128 w 547"/>
                  <a:gd name="T17" fmla="*/ 102 h 1071"/>
                  <a:gd name="T18" fmla="*/ 97 w 547"/>
                  <a:gd name="T19" fmla="*/ 102 h 1071"/>
                  <a:gd name="T20" fmla="*/ 86 w 547"/>
                  <a:gd name="T21" fmla="*/ 137 h 1071"/>
                  <a:gd name="T22" fmla="*/ 37 w 547"/>
                  <a:gd name="T23" fmla="*/ 137 h 1071"/>
                  <a:gd name="T24" fmla="*/ 36 w 547"/>
                  <a:gd name="T25" fmla="*/ 162 h 1071"/>
                  <a:gd name="T26" fmla="*/ 17 w 547"/>
                  <a:gd name="T27" fmla="*/ 162 h 1071"/>
                  <a:gd name="T28" fmla="*/ 0 w 547"/>
                  <a:gd name="T29" fmla="*/ 162 h 1071"/>
                  <a:gd name="T30" fmla="*/ 0 w 547"/>
                  <a:gd name="T31" fmla="*/ 312 h 1071"/>
                  <a:gd name="T32" fmla="*/ 37 w 547"/>
                  <a:gd name="T33" fmla="*/ 313 h 1071"/>
                  <a:gd name="T34" fmla="*/ 37 w 547"/>
                  <a:gd name="T35" fmla="*/ 343 h 1071"/>
                  <a:gd name="T36" fmla="*/ 84 w 547"/>
                  <a:gd name="T37" fmla="*/ 343 h 1071"/>
                  <a:gd name="T38" fmla="*/ 97 w 547"/>
                  <a:gd name="T39" fmla="*/ 381 h 1071"/>
                  <a:gd name="T40" fmla="*/ 122 w 547"/>
                  <a:gd name="T41" fmla="*/ 382 h 1071"/>
                  <a:gd name="T42" fmla="*/ 125 w 547"/>
                  <a:gd name="T43" fmla="*/ 458 h 1071"/>
                  <a:gd name="T44" fmla="*/ 141 w 547"/>
                  <a:gd name="T45" fmla="*/ 458 h 1071"/>
                  <a:gd name="T46" fmla="*/ 146 w 547"/>
                  <a:gd name="T47" fmla="*/ 464 h 1071"/>
                  <a:gd name="T48" fmla="*/ 146 w 547"/>
                  <a:gd name="T49" fmla="*/ 545 h 1071"/>
                  <a:gd name="T50" fmla="*/ 178 w 547"/>
                  <a:gd name="T51" fmla="*/ 545 h 1071"/>
                  <a:gd name="T52" fmla="*/ 176 w 547"/>
                  <a:gd name="T53" fmla="*/ 1002 h 1071"/>
                  <a:gd name="T54" fmla="*/ 248 w 547"/>
                  <a:gd name="T55" fmla="*/ 1070 h 1071"/>
                  <a:gd name="T56" fmla="*/ 341 w 547"/>
                  <a:gd name="T57" fmla="*/ 991 h 1071"/>
                  <a:gd name="T58" fmla="*/ 308 w 547"/>
                  <a:gd name="T59" fmla="*/ 969 h 1071"/>
                  <a:gd name="T60" fmla="*/ 308 w 547"/>
                  <a:gd name="T61" fmla="*/ 942 h 1071"/>
                  <a:gd name="T62" fmla="*/ 341 w 547"/>
                  <a:gd name="T63" fmla="*/ 918 h 1071"/>
                  <a:gd name="T64" fmla="*/ 308 w 547"/>
                  <a:gd name="T65" fmla="*/ 897 h 1071"/>
                  <a:gd name="T66" fmla="*/ 313 w 547"/>
                  <a:gd name="T67" fmla="*/ 889 h 1071"/>
                  <a:gd name="T68" fmla="*/ 342 w 547"/>
                  <a:gd name="T69" fmla="*/ 870 h 1071"/>
                  <a:gd name="T70" fmla="*/ 347 w 547"/>
                  <a:gd name="T71" fmla="*/ 812 h 1071"/>
                  <a:gd name="T72" fmla="*/ 351 w 547"/>
                  <a:gd name="T73" fmla="*/ 807 h 1071"/>
                  <a:gd name="T74" fmla="*/ 307 w 547"/>
                  <a:gd name="T75" fmla="*/ 772 h 1071"/>
                  <a:gd name="T76" fmla="*/ 307 w 547"/>
                  <a:gd name="T77" fmla="*/ 742 h 1071"/>
                  <a:gd name="T78" fmla="*/ 342 w 547"/>
                  <a:gd name="T79" fmla="*/ 708 h 1071"/>
                  <a:gd name="T80" fmla="*/ 308 w 547"/>
                  <a:gd name="T81" fmla="*/ 677 h 1071"/>
                  <a:gd name="T82" fmla="*/ 308 w 547"/>
                  <a:gd name="T83" fmla="*/ 646 h 1071"/>
                  <a:gd name="T84" fmla="*/ 341 w 547"/>
                  <a:gd name="T85" fmla="*/ 606 h 1071"/>
                  <a:gd name="T86" fmla="*/ 347 w 547"/>
                  <a:gd name="T87" fmla="*/ 542 h 1071"/>
                  <a:gd name="T88" fmla="*/ 387 w 547"/>
                  <a:gd name="T89" fmla="*/ 542 h 1071"/>
                  <a:gd name="T90" fmla="*/ 387 w 547"/>
                  <a:gd name="T91" fmla="*/ 455 h 1071"/>
                  <a:gd name="T92" fmla="*/ 411 w 547"/>
                  <a:gd name="T93" fmla="*/ 455 h 1071"/>
                  <a:gd name="T94" fmla="*/ 411 w 547"/>
                  <a:gd name="T95" fmla="*/ 378 h 1071"/>
                  <a:gd name="T96" fmla="*/ 438 w 547"/>
                  <a:gd name="T97" fmla="*/ 378 h 1071"/>
                  <a:gd name="T98" fmla="*/ 450 w 547"/>
                  <a:gd name="T99" fmla="*/ 341 h 1071"/>
                  <a:gd name="T100" fmla="*/ 505 w 547"/>
                  <a:gd name="T101" fmla="*/ 341 h 1071"/>
                  <a:gd name="T102" fmla="*/ 505 w 547"/>
                  <a:gd name="T103" fmla="*/ 310 h 1071"/>
                  <a:gd name="T104" fmla="*/ 546 w 547"/>
                  <a:gd name="T105" fmla="*/ 310 h 1071"/>
                  <a:gd name="T106" fmla="*/ 546 w 547"/>
                  <a:gd name="T107" fmla="*/ 159 h 1071"/>
                  <a:gd name="T108" fmla="*/ 506 w 547"/>
                  <a:gd name="T109" fmla="*/ 159 h 1071"/>
                  <a:gd name="T110" fmla="*/ 506 w 547"/>
                  <a:gd name="T111" fmla="*/ 137 h 1071"/>
                  <a:gd name="T112" fmla="*/ 459 w 547"/>
                  <a:gd name="T113" fmla="*/ 137 h 1071"/>
                  <a:gd name="T114" fmla="*/ 449 w 547"/>
                  <a:gd name="T115" fmla="*/ 127 h 1071"/>
                  <a:gd name="T116" fmla="*/ 438 w 547"/>
                  <a:gd name="T117" fmla="*/ 102 h 1071"/>
                  <a:gd name="T118" fmla="*/ 411 w 547"/>
                  <a:gd name="T119" fmla="*/ 102 h 1071"/>
                  <a:gd name="T120" fmla="*/ 350 w 547"/>
                  <a:gd name="T121" fmla="*/ 0 h 107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47"/>
                  <a:gd name="T184" fmla="*/ 0 h 1071"/>
                  <a:gd name="T185" fmla="*/ 547 w 547"/>
                  <a:gd name="T186" fmla="*/ 1071 h 107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47" h="1071">
                    <a:moveTo>
                      <a:pt x="350" y="0"/>
                    </a:moveTo>
                    <a:lnTo>
                      <a:pt x="186" y="0"/>
                    </a:lnTo>
                    <a:lnTo>
                      <a:pt x="217" y="41"/>
                    </a:lnTo>
                    <a:lnTo>
                      <a:pt x="312" y="41"/>
                    </a:lnTo>
                    <a:lnTo>
                      <a:pt x="348" y="106"/>
                    </a:lnTo>
                    <a:lnTo>
                      <a:pt x="183" y="106"/>
                    </a:lnTo>
                    <a:lnTo>
                      <a:pt x="217" y="42"/>
                    </a:lnTo>
                    <a:lnTo>
                      <a:pt x="186" y="1"/>
                    </a:lnTo>
                    <a:lnTo>
                      <a:pt x="128" y="102"/>
                    </a:lnTo>
                    <a:lnTo>
                      <a:pt x="97" y="102"/>
                    </a:lnTo>
                    <a:lnTo>
                      <a:pt x="86" y="137"/>
                    </a:lnTo>
                    <a:lnTo>
                      <a:pt x="37" y="137"/>
                    </a:lnTo>
                    <a:lnTo>
                      <a:pt x="36" y="162"/>
                    </a:lnTo>
                    <a:lnTo>
                      <a:pt x="17" y="162"/>
                    </a:lnTo>
                    <a:lnTo>
                      <a:pt x="0" y="162"/>
                    </a:lnTo>
                    <a:lnTo>
                      <a:pt x="0" y="312"/>
                    </a:lnTo>
                    <a:lnTo>
                      <a:pt x="37" y="313"/>
                    </a:lnTo>
                    <a:lnTo>
                      <a:pt x="37" y="343"/>
                    </a:lnTo>
                    <a:lnTo>
                      <a:pt x="84" y="343"/>
                    </a:lnTo>
                    <a:lnTo>
                      <a:pt x="97" y="381"/>
                    </a:lnTo>
                    <a:lnTo>
                      <a:pt x="122" y="382"/>
                    </a:lnTo>
                    <a:lnTo>
                      <a:pt x="125" y="458"/>
                    </a:lnTo>
                    <a:lnTo>
                      <a:pt x="141" y="458"/>
                    </a:lnTo>
                    <a:lnTo>
                      <a:pt x="146" y="464"/>
                    </a:lnTo>
                    <a:lnTo>
                      <a:pt x="146" y="545"/>
                    </a:lnTo>
                    <a:lnTo>
                      <a:pt x="178" y="545"/>
                    </a:lnTo>
                    <a:lnTo>
                      <a:pt x="176" y="1002"/>
                    </a:lnTo>
                    <a:lnTo>
                      <a:pt x="248" y="1070"/>
                    </a:lnTo>
                    <a:lnTo>
                      <a:pt x="341" y="991"/>
                    </a:lnTo>
                    <a:lnTo>
                      <a:pt x="308" y="969"/>
                    </a:lnTo>
                    <a:lnTo>
                      <a:pt x="308" y="942"/>
                    </a:lnTo>
                    <a:lnTo>
                      <a:pt x="341" y="918"/>
                    </a:lnTo>
                    <a:lnTo>
                      <a:pt x="308" y="897"/>
                    </a:lnTo>
                    <a:lnTo>
                      <a:pt x="313" y="889"/>
                    </a:lnTo>
                    <a:lnTo>
                      <a:pt x="342" y="870"/>
                    </a:lnTo>
                    <a:lnTo>
                      <a:pt x="347" y="812"/>
                    </a:lnTo>
                    <a:lnTo>
                      <a:pt x="351" y="807"/>
                    </a:lnTo>
                    <a:lnTo>
                      <a:pt x="307" y="772"/>
                    </a:lnTo>
                    <a:lnTo>
                      <a:pt x="307" y="742"/>
                    </a:lnTo>
                    <a:lnTo>
                      <a:pt x="342" y="708"/>
                    </a:lnTo>
                    <a:lnTo>
                      <a:pt x="308" y="677"/>
                    </a:lnTo>
                    <a:lnTo>
                      <a:pt x="308" y="646"/>
                    </a:lnTo>
                    <a:lnTo>
                      <a:pt x="341" y="606"/>
                    </a:lnTo>
                    <a:lnTo>
                      <a:pt x="347" y="542"/>
                    </a:lnTo>
                    <a:lnTo>
                      <a:pt x="387" y="542"/>
                    </a:lnTo>
                    <a:lnTo>
                      <a:pt x="387" y="455"/>
                    </a:lnTo>
                    <a:lnTo>
                      <a:pt x="411" y="455"/>
                    </a:lnTo>
                    <a:lnTo>
                      <a:pt x="411" y="378"/>
                    </a:lnTo>
                    <a:lnTo>
                      <a:pt x="438" y="378"/>
                    </a:lnTo>
                    <a:lnTo>
                      <a:pt x="450" y="341"/>
                    </a:lnTo>
                    <a:lnTo>
                      <a:pt x="505" y="341"/>
                    </a:lnTo>
                    <a:lnTo>
                      <a:pt x="505" y="310"/>
                    </a:lnTo>
                    <a:lnTo>
                      <a:pt x="546" y="310"/>
                    </a:lnTo>
                    <a:lnTo>
                      <a:pt x="546" y="159"/>
                    </a:lnTo>
                    <a:lnTo>
                      <a:pt x="506" y="159"/>
                    </a:lnTo>
                    <a:lnTo>
                      <a:pt x="506" y="137"/>
                    </a:lnTo>
                    <a:lnTo>
                      <a:pt x="459" y="137"/>
                    </a:lnTo>
                    <a:lnTo>
                      <a:pt x="449" y="127"/>
                    </a:lnTo>
                    <a:lnTo>
                      <a:pt x="438" y="102"/>
                    </a:lnTo>
                    <a:lnTo>
                      <a:pt x="411" y="102"/>
                    </a:lnTo>
                    <a:lnTo>
                      <a:pt x="350" y="0"/>
                    </a:lnTo>
                  </a:path>
                </a:pathLst>
              </a:custGeom>
              <a:solidFill>
                <a:srgbClr val="438E00"/>
              </a:solidFill>
              <a:ln w="9525" cap="rnd">
                <a:noFill/>
                <a:round/>
                <a:headEnd/>
                <a:tailEnd/>
              </a:ln>
            </p:spPr>
            <p:txBody>
              <a:bodyPr/>
              <a:lstStyle/>
              <a:p>
                <a:pPr eaLnBrk="0" hangingPunct="0"/>
                <a:endParaRPr lang="en-US" sz="1350">
                  <a:solidFill>
                    <a:prstClr val="black"/>
                  </a:solidFill>
                </a:endParaRPr>
              </a:p>
            </p:txBody>
          </p:sp>
          <p:grpSp>
            <p:nvGrpSpPr>
              <p:cNvPr id="4" name="Group 26"/>
              <p:cNvGrpSpPr>
                <a:grpSpLocks/>
              </p:cNvGrpSpPr>
              <p:nvPr/>
            </p:nvGrpSpPr>
            <p:grpSpPr bwMode="auto">
              <a:xfrm>
                <a:off x="3866" y="3038"/>
                <a:ext cx="417" cy="117"/>
                <a:chOff x="3866" y="3038"/>
                <a:chExt cx="417" cy="117"/>
              </a:xfrm>
            </p:grpSpPr>
            <p:sp>
              <p:nvSpPr>
                <p:cNvPr id="2088" name="Freeform 27"/>
                <p:cNvSpPr>
                  <a:spLocks/>
                </p:cNvSpPr>
                <p:nvPr/>
              </p:nvSpPr>
              <p:spPr bwMode="auto">
                <a:xfrm>
                  <a:off x="3898" y="3038"/>
                  <a:ext cx="385" cy="117"/>
                </a:xfrm>
                <a:custGeom>
                  <a:avLst/>
                  <a:gdLst>
                    <a:gd name="T0" fmla="*/ 384 w 385"/>
                    <a:gd name="T1" fmla="*/ 60 h 117"/>
                    <a:gd name="T2" fmla="*/ 350 w 385"/>
                    <a:gd name="T3" fmla="*/ 0 h 117"/>
                    <a:gd name="T4" fmla="*/ 0 w 385"/>
                    <a:gd name="T5" fmla="*/ 0 h 117"/>
                    <a:gd name="T6" fmla="*/ 2 w 385"/>
                    <a:gd name="T7" fmla="*/ 5 h 117"/>
                    <a:gd name="T8" fmla="*/ 346 w 385"/>
                    <a:gd name="T9" fmla="*/ 5 h 117"/>
                    <a:gd name="T10" fmla="*/ 376 w 385"/>
                    <a:gd name="T11" fmla="*/ 60 h 117"/>
                    <a:gd name="T12" fmla="*/ 346 w 385"/>
                    <a:gd name="T13" fmla="*/ 112 h 117"/>
                    <a:gd name="T14" fmla="*/ 353 w 385"/>
                    <a:gd name="T15" fmla="*/ 116 h 117"/>
                    <a:gd name="T16" fmla="*/ 384 w 385"/>
                    <a:gd name="T17" fmla="*/ 60 h 1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117"/>
                    <a:gd name="T29" fmla="*/ 385 w 385"/>
                    <a:gd name="T30" fmla="*/ 117 h 1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117">
                      <a:moveTo>
                        <a:pt x="384" y="60"/>
                      </a:moveTo>
                      <a:lnTo>
                        <a:pt x="350" y="0"/>
                      </a:lnTo>
                      <a:lnTo>
                        <a:pt x="0" y="0"/>
                      </a:lnTo>
                      <a:lnTo>
                        <a:pt x="2" y="5"/>
                      </a:lnTo>
                      <a:lnTo>
                        <a:pt x="346" y="5"/>
                      </a:lnTo>
                      <a:lnTo>
                        <a:pt x="376" y="60"/>
                      </a:lnTo>
                      <a:lnTo>
                        <a:pt x="346" y="112"/>
                      </a:lnTo>
                      <a:lnTo>
                        <a:pt x="353" y="116"/>
                      </a:lnTo>
                      <a:lnTo>
                        <a:pt x="384" y="60"/>
                      </a:lnTo>
                    </a:path>
                  </a:pathLst>
                </a:custGeom>
                <a:solidFill>
                  <a:srgbClr val="316501"/>
                </a:solidFill>
                <a:ln w="9525" cap="rnd">
                  <a:noFill/>
                  <a:round/>
                  <a:headEnd/>
                  <a:tailEnd/>
                </a:ln>
              </p:spPr>
              <p:txBody>
                <a:bodyPr/>
                <a:lstStyle/>
                <a:p>
                  <a:pPr eaLnBrk="0" hangingPunct="0"/>
                  <a:endParaRPr lang="en-US" sz="1350">
                    <a:solidFill>
                      <a:prstClr val="black"/>
                    </a:solidFill>
                  </a:endParaRPr>
                </a:p>
              </p:txBody>
            </p:sp>
            <p:sp>
              <p:nvSpPr>
                <p:cNvPr id="2089" name="Freeform 28"/>
                <p:cNvSpPr>
                  <a:spLocks/>
                </p:cNvSpPr>
                <p:nvPr/>
              </p:nvSpPr>
              <p:spPr bwMode="auto">
                <a:xfrm>
                  <a:off x="3866" y="3038"/>
                  <a:ext cx="386" cy="116"/>
                </a:xfrm>
                <a:custGeom>
                  <a:avLst/>
                  <a:gdLst>
                    <a:gd name="T0" fmla="*/ 0 w 386"/>
                    <a:gd name="T1" fmla="*/ 54 h 116"/>
                    <a:gd name="T2" fmla="*/ 33 w 386"/>
                    <a:gd name="T3" fmla="*/ 115 h 116"/>
                    <a:gd name="T4" fmla="*/ 385 w 386"/>
                    <a:gd name="T5" fmla="*/ 115 h 116"/>
                    <a:gd name="T6" fmla="*/ 382 w 386"/>
                    <a:gd name="T7" fmla="*/ 110 h 116"/>
                    <a:gd name="T8" fmla="*/ 37 w 386"/>
                    <a:gd name="T9" fmla="*/ 110 h 116"/>
                    <a:gd name="T10" fmla="*/ 5 w 386"/>
                    <a:gd name="T11" fmla="*/ 54 h 116"/>
                    <a:gd name="T12" fmla="*/ 36 w 386"/>
                    <a:gd name="T13" fmla="*/ 3 h 116"/>
                    <a:gd name="T14" fmla="*/ 30 w 386"/>
                    <a:gd name="T15" fmla="*/ 0 h 116"/>
                    <a:gd name="T16" fmla="*/ 0 w 386"/>
                    <a:gd name="T17" fmla="*/ 54 h 1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6"/>
                    <a:gd name="T28" fmla="*/ 0 h 116"/>
                    <a:gd name="T29" fmla="*/ 386 w 386"/>
                    <a:gd name="T30" fmla="*/ 116 h 1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6" h="116">
                      <a:moveTo>
                        <a:pt x="0" y="54"/>
                      </a:moveTo>
                      <a:lnTo>
                        <a:pt x="33" y="115"/>
                      </a:lnTo>
                      <a:lnTo>
                        <a:pt x="385" y="115"/>
                      </a:lnTo>
                      <a:lnTo>
                        <a:pt x="382" y="110"/>
                      </a:lnTo>
                      <a:lnTo>
                        <a:pt x="37" y="110"/>
                      </a:lnTo>
                      <a:lnTo>
                        <a:pt x="5" y="54"/>
                      </a:lnTo>
                      <a:lnTo>
                        <a:pt x="36" y="3"/>
                      </a:lnTo>
                      <a:lnTo>
                        <a:pt x="30" y="0"/>
                      </a:lnTo>
                      <a:lnTo>
                        <a:pt x="0" y="54"/>
                      </a:lnTo>
                    </a:path>
                  </a:pathLst>
                </a:custGeom>
                <a:solidFill>
                  <a:srgbClr val="00AE00"/>
                </a:solidFill>
                <a:ln w="9525" cap="rnd">
                  <a:noFill/>
                  <a:round/>
                  <a:headEnd/>
                  <a:tailEnd/>
                </a:ln>
              </p:spPr>
              <p:txBody>
                <a:bodyPr/>
                <a:lstStyle/>
                <a:p>
                  <a:pPr eaLnBrk="0" hangingPunct="0"/>
                  <a:endParaRPr lang="en-US" sz="1350">
                    <a:solidFill>
                      <a:prstClr val="black"/>
                    </a:solidFill>
                  </a:endParaRPr>
                </a:p>
              </p:txBody>
            </p:sp>
          </p:grpSp>
          <p:sp>
            <p:nvSpPr>
              <p:cNvPr id="2077" name="Rectangle 29"/>
              <p:cNvSpPr>
                <a:spLocks noChangeArrowheads="1"/>
              </p:cNvSpPr>
              <p:nvPr/>
            </p:nvSpPr>
            <p:spPr bwMode="auto">
              <a:xfrm>
                <a:off x="3852" y="3017"/>
                <a:ext cx="463" cy="16"/>
              </a:xfrm>
              <a:prstGeom prst="rect">
                <a:avLst/>
              </a:prstGeom>
              <a:solidFill>
                <a:srgbClr val="00AE00"/>
              </a:solidFill>
              <a:ln w="9525">
                <a:noFill/>
                <a:miter lim="800000"/>
                <a:headEnd/>
                <a:tailEnd/>
              </a:ln>
            </p:spPr>
            <p:txBody>
              <a:bodyPr wrap="none" anchor="ctr"/>
              <a:lstStyle/>
              <a:p>
                <a:pPr eaLnBrk="0" hangingPunct="0"/>
                <a:endParaRPr lang="en-US" sz="1350">
                  <a:solidFill>
                    <a:prstClr val="black"/>
                  </a:solidFill>
                </a:endParaRPr>
              </a:p>
            </p:txBody>
          </p:sp>
          <p:sp>
            <p:nvSpPr>
              <p:cNvPr id="2078" name="Rectangle 30"/>
              <p:cNvSpPr>
                <a:spLocks noChangeArrowheads="1"/>
              </p:cNvSpPr>
              <p:nvPr/>
            </p:nvSpPr>
            <p:spPr bwMode="auto">
              <a:xfrm>
                <a:off x="3909" y="2993"/>
                <a:ext cx="360" cy="16"/>
              </a:xfrm>
              <a:prstGeom prst="rect">
                <a:avLst/>
              </a:prstGeom>
              <a:solidFill>
                <a:srgbClr val="00AE00"/>
              </a:solidFill>
              <a:ln w="9525">
                <a:noFill/>
                <a:miter lim="800000"/>
                <a:headEnd/>
                <a:tailEnd/>
              </a:ln>
            </p:spPr>
            <p:txBody>
              <a:bodyPr wrap="none" anchor="ctr"/>
              <a:lstStyle/>
              <a:p>
                <a:pPr eaLnBrk="0" hangingPunct="0"/>
                <a:endParaRPr lang="en-US" sz="1350">
                  <a:solidFill>
                    <a:prstClr val="black"/>
                  </a:solidFill>
                </a:endParaRPr>
              </a:p>
            </p:txBody>
          </p:sp>
          <p:grpSp>
            <p:nvGrpSpPr>
              <p:cNvPr id="5" name="Group 31"/>
              <p:cNvGrpSpPr>
                <a:grpSpLocks/>
              </p:cNvGrpSpPr>
              <p:nvPr/>
            </p:nvGrpSpPr>
            <p:grpSpPr bwMode="auto">
              <a:xfrm>
                <a:off x="3850" y="3178"/>
                <a:ext cx="466" cy="757"/>
                <a:chOff x="3850" y="3178"/>
                <a:chExt cx="466" cy="757"/>
              </a:xfrm>
            </p:grpSpPr>
            <p:sp>
              <p:nvSpPr>
                <p:cNvPr id="2080" name="Freeform 32"/>
                <p:cNvSpPr>
                  <a:spLocks/>
                </p:cNvSpPr>
                <p:nvPr/>
              </p:nvSpPr>
              <p:spPr bwMode="auto">
                <a:xfrm>
                  <a:off x="4095" y="3327"/>
                  <a:ext cx="17" cy="582"/>
                </a:xfrm>
                <a:custGeom>
                  <a:avLst/>
                  <a:gdLst>
                    <a:gd name="T0" fmla="*/ 0 w 17"/>
                    <a:gd name="T1" fmla="*/ 0 h 582"/>
                    <a:gd name="T2" fmla="*/ 0 w 17"/>
                    <a:gd name="T3" fmla="*/ 581 h 582"/>
                    <a:gd name="T4" fmla="*/ 16 w 17"/>
                    <a:gd name="T5" fmla="*/ 572 h 582"/>
                    <a:gd name="T6" fmla="*/ 16 w 17"/>
                    <a:gd name="T7" fmla="*/ 18 h 582"/>
                    <a:gd name="T8" fmla="*/ 0 w 17"/>
                    <a:gd name="T9" fmla="*/ 0 h 582"/>
                    <a:gd name="T10" fmla="*/ 0 60000 65536"/>
                    <a:gd name="T11" fmla="*/ 0 60000 65536"/>
                    <a:gd name="T12" fmla="*/ 0 60000 65536"/>
                    <a:gd name="T13" fmla="*/ 0 60000 65536"/>
                    <a:gd name="T14" fmla="*/ 0 60000 65536"/>
                    <a:gd name="T15" fmla="*/ 0 w 17"/>
                    <a:gd name="T16" fmla="*/ 0 h 582"/>
                    <a:gd name="T17" fmla="*/ 17 w 17"/>
                    <a:gd name="T18" fmla="*/ 582 h 582"/>
                  </a:gdLst>
                  <a:ahLst/>
                  <a:cxnLst>
                    <a:cxn ang="T10">
                      <a:pos x="T0" y="T1"/>
                    </a:cxn>
                    <a:cxn ang="T11">
                      <a:pos x="T2" y="T3"/>
                    </a:cxn>
                    <a:cxn ang="T12">
                      <a:pos x="T4" y="T5"/>
                    </a:cxn>
                    <a:cxn ang="T13">
                      <a:pos x="T6" y="T7"/>
                    </a:cxn>
                    <a:cxn ang="T14">
                      <a:pos x="T8" y="T9"/>
                    </a:cxn>
                  </a:cxnLst>
                  <a:rect l="T15" t="T16" r="T17" b="T18"/>
                  <a:pathLst>
                    <a:path w="17" h="582">
                      <a:moveTo>
                        <a:pt x="0" y="0"/>
                      </a:moveTo>
                      <a:lnTo>
                        <a:pt x="0" y="581"/>
                      </a:lnTo>
                      <a:lnTo>
                        <a:pt x="16" y="572"/>
                      </a:lnTo>
                      <a:lnTo>
                        <a:pt x="16" y="18"/>
                      </a:lnTo>
                      <a:lnTo>
                        <a:pt x="0" y="0"/>
                      </a:lnTo>
                    </a:path>
                  </a:pathLst>
                </a:custGeom>
                <a:solidFill>
                  <a:srgbClr val="00AE00"/>
                </a:solidFill>
                <a:ln w="9525" cap="rnd">
                  <a:noFill/>
                  <a:round/>
                  <a:headEnd/>
                  <a:tailEnd/>
                </a:ln>
              </p:spPr>
              <p:txBody>
                <a:bodyPr/>
                <a:lstStyle/>
                <a:p>
                  <a:pPr eaLnBrk="0" hangingPunct="0"/>
                  <a:endParaRPr lang="en-US" sz="1350">
                    <a:solidFill>
                      <a:prstClr val="black"/>
                    </a:solidFill>
                  </a:endParaRPr>
                </a:p>
              </p:txBody>
            </p:sp>
            <p:sp>
              <p:nvSpPr>
                <p:cNvPr id="2081" name="Freeform 33"/>
                <p:cNvSpPr>
                  <a:spLocks/>
                </p:cNvSpPr>
                <p:nvPr/>
              </p:nvSpPr>
              <p:spPr bwMode="auto">
                <a:xfrm>
                  <a:off x="4029" y="3343"/>
                  <a:ext cx="17" cy="567"/>
                </a:xfrm>
                <a:custGeom>
                  <a:avLst/>
                  <a:gdLst>
                    <a:gd name="T0" fmla="*/ 5 w 17"/>
                    <a:gd name="T1" fmla="*/ 0 h 567"/>
                    <a:gd name="T2" fmla="*/ 0 w 17"/>
                    <a:gd name="T3" fmla="*/ 557 h 567"/>
                    <a:gd name="T4" fmla="*/ 16 w 17"/>
                    <a:gd name="T5" fmla="*/ 566 h 567"/>
                    <a:gd name="T6" fmla="*/ 16 w 17"/>
                    <a:gd name="T7" fmla="*/ 45 h 567"/>
                    <a:gd name="T8" fmla="*/ 5 w 17"/>
                    <a:gd name="T9" fmla="*/ 0 h 567"/>
                    <a:gd name="T10" fmla="*/ 0 60000 65536"/>
                    <a:gd name="T11" fmla="*/ 0 60000 65536"/>
                    <a:gd name="T12" fmla="*/ 0 60000 65536"/>
                    <a:gd name="T13" fmla="*/ 0 60000 65536"/>
                    <a:gd name="T14" fmla="*/ 0 60000 65536"/>
                    <a:gd name="T15" fmla="*/ 0 w 17"/>
                    <a:gd name="T16" fmla="*/ 0 h 567"/>
                    <a:gd name="T17" fmla="*/ 17 w 17"/>
                    <a:gd name="T18" fmla="*/ 567 h 567"/>
                  </a:gdLst>
                  <a:ahLst/>
                  <a:cxnLst>
                    <a:cxn ang="T10">
                      <a:pos x="T0" y="T1"/>
                    </a:cxn>
                    <a:cxn ang="T11">
                      <a:pos x="T2" y="T3"/>
                    </a:cxn>
                    <a:cxn ang="T12">
                      <a:pos x="T4" y="T5"/>
                    </a:cxn>
                    <a:cxn ang="T13">
                      <a:pos x="T6" y="T7"/>
                    </a:cxn>
                    <a:cxn ang="T14">
                      <a:pos x="T8" y="T9"/>
                    </a:cxn>
                  </a:cxnLst>
                  <a:rect l="T15" t="T16" r="T17" b="T18"/>
                  <a:pathLst>
                    <a:path w="17" h="567">
                      <a:moveTo>
                        <a:pt x="5" y="0"/>
                      </a:moveTo>
                      <a:lnTo>
                        <a:pt x="0" y="557"/>
                      </a:lnTo>
                      <a:lnTo>
                        <a:pt x="16" y="566"/>
                      </a:lnTo>
                      <a:lnTo>
                        <a:pt x="16" y="45"/>
                      </a:lnTo>
                      <a:lnTo>
                        <a:pt x="5" y="0"/>
                      </a:lnTo>
                    </a:path>
                  </a:pathLst>
                </a:custGeom>
                <a:solidFill>
                  <a:srgbClr val="00AE00"/>
                </a:solidFill>
                <a:ln w="9525" cap="rnd">
                  <a:noFill/>
                  <a:round/>
                  <a:headEnd/>
                  <a:tailEnd/>
                </a:ln>
              </p:spPr>
              <p:txBody>
                <a:bodyPr/>
                <a:lstStyle/>
                <a:p>
                  <a:pPr eaLnBrk="0" hangingPunct="0"/>
                  <a:endParaRPr lang="en-US" sz="1350">
                    <a:solidFill>
                      <a:prstClr val="black"/>
                    </a:solidFill>
                  </a:endParaRPr>
                </a:p>
              </p:txBody>
            </p:sp>
            <p:grpSp>
              <p:nvGrpSpPr>
                <p:cNvPr id="6" name="Group 34"/>
                <p:cNvGrpSpPr>
                  <a:grpSpLocks/>
                </p:cNvGrpSpPr>
                <p:nvPr/>
              </p:nvGrpSpPr>
              <p:grpSpPr bwMode="auto">
                <a:xfrm>
                  <a:off x="3850" y="3178"/>
                  <a:ext cx="466" cy="757"/>
                  <a:chOff x="3850" y="3178"/>
                  <a:chExt cx="466" cy="757"/>
                </a:xfrm>
              </p:grpSpPr>
              <p:sp>
                <p:nvSpPr>
                  <p:cNvPr id="2083" name="Rectangle 35"/>
                  <p:cNvSpPr>
                    <a:spLocks noChangeArrowheads="1"/>
                  </p:cNvSpPr>
                  <p:nvPr/>
                </p:nvSpPr>
                <p:spPr bwMode="auto">
                  <a:xfrm>
                    <a:off x="3850" y="3178"/>
                    <a:ext cx="466" cy="16"/>
                  </a:xfrm>
                  <a:prstGeom prst="rect">
                    <a:avLst/>
                  </a:prstGeom>
                  <a:solidFill>
                    <a:srgbClr val="316501"/>
                  </a:solidFill>
                  <a:ln w="9525">
                    <a:noFill/>
                    <a:miter lim="800000"/>
                    <a:headEnd/>
                    <a:tailEnd/>
                  </a:ln>
                </p:spPr>
                <p:txBody>
                  <a:bodyPr wrap="none" anchor="ctr"/>
                  <a:lstStyle/>
                  <a:p>
                    <a:pPr eaLnBrk="0" hangingPunct="0"/>
                    <a:endParaRPr lang="en-US" sz="1350">
                      <a:solidFill>
                        <a:prstClr val="black"/>
                      </a:solidFill>
                    </a:endParaRPr>
                  </a:p>
                </p:txBody>
              </p:sp>
              <p:sp>
                <p:nvSpPr>
                  <p:cNvPr id="2084" name="Rectangle 36"/>
                  <p:cNvSpPr>
                    <a:spLocks noChangeArrowheads="1"/>
                  </p:cNvSpPr>
                  <p:nvPr/>
                </p:nvSpPr>
                <p:spPr bwMode="auto">
                  <a:xfrm>
                    <a:off x="3938" y="3249"/>
                    <a:ext cx="281" cy="16"/>
                  </a:xfrm>
                  <a:prstGeom prst="rect">
                    <a:avLst/>
                  </a:prstGeom>
                  <a:solidFill>
                    <a:srgbClr val="316501"/>
                  </a:solidFill>
                  <a:ln w="9525">
                    <a:noFill/>
                    <a:miter lim="800000"/>
                    <a:headEnd/>
                    <a:tailEnd/>
                  </a:ln>
                </p:spPr>
                <p:txBody>
                  <a:bodyPr wrap="none" anchor="ctr"/>
                  <a:lstStyle/>
                  <a:p>
                    <a:pPr eaLnBrk="0" hangingPunct="0"/>
                    <a:endParaRPr lang="en-US" sz="1350">
                      <a:solidFill>
                        <a:prstClr val="black"/>
                      </a:solidFill>
                    </a:endParaRPr>
                  </a:p>
                </p:txBody>
              </p:sp>
              <p:sp>
                <p:nvSpPr>
                  <p:cNvPr id="2085" name="Freeform 37"/>
                  <p:cNvSpPr>
                    <a:spLocks/>
                  </p:cNvSpPr>
                  <p:nvPr/>
                </p:nvSpPr>
                <p:spPr bwMode="auto">
                  <a:xfrm>
                    <a:off x="4031" y="3344"/>
                    <a:ext cx="30" cy="591"/>
                  </a:xfrm>
                  <a:custGeom>
                    <a:avLst/>
                    <a:gdLst>
                      <a:gd name="T0" fmla="*/ 0 w 30"/>
                      <a:gd name="T1" fmla="*/ 0 h 591"/>
                      <a:gd name="T2" fmla="*/ 7 w 30"/>
                      <a:gd name="T3" fmla="*/ 38 h 591"/>
                      <a:gd name="T4" fmla="*/ 18 w 30"/>
                      <a:gd name="T5" fmla="*/ 71 h 591"/>
                      <a:gd name="T6" fmla="*/ 18 w 30"/>
                      <a:gd name="T7" fmla="*/ 579 h 591"/>
                      <a:gd name="T8" fmla="*/ 26 w 30"/>
                      <a:gd name="T9" fmla="*/ 590 h 591"/>
                      <a:gd name="T10" fmla="*/ 29 w 30"/>
                      <a:gd name="T11" fmla="*/ 62 h 591"/>
                      <a:gd name="T12" fmla="*/ 0 w 30"/>
                      <a:gd name="T13" fmla="*/ 0 h 591"/>
                      <a:gd name="T14" fmla="*/ 0 60000 65536"/>
                      <a:gd name="T15" fmla="*/ 0 60000 65536"/>
                      <a:gd name="T16" fmla="*/ 0 60000 65536"/>
                      <a:gd name="T17" fmla="*/ 0 60000 65536"/>
                      <a:gd name="T18" fmla="*/ 0 60000 65536"/>
                      <a:gd name="T19" fmla="*/ 0 60000 65536"/>
                      <a:gd name="T20" fmla="*/ 0 60000 65536"/>
                      <a:gd name="T21" fmla="*/ 0 w 30"/>
                      <a:gd name="T22" fmla="*/ 0 h 591"/>
                      <a:gd name="T23" fmla="*/ 30 w 30"/>
                      <a:gd name="T24" fmla="*/ 591 h 5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591">
                        <a:moveTo>
                          <a:pt x="0" y="0"/>
                        </a:moveTo>
                        <a:lnTo>
                          <a:pt x="7" y="38"/>
                        </a:lnTo>
                        <a:lnTo>
                          <a:pt x="18" y="71"/>
                        </a:lnTo>
                        <a:lnTo>
                          <a:pt x="18" y="579"/>
                        </a:lnTo>
                        <a:lnTo>
                          <a:pt x="26" y="590"/>
                        </a:lnTo>
                        <a:lnTo>
                          <a:pt x="29" y="62"/>
                        </a:lnTo>
                        <a:lnTo>
                          <a:pt x="0" y="0"/>
                        </a:lnTo>
                      </a:path>
                    </a:pathLst>
                  </a:custGeom>
                  <a:solidFill>
                    <a:srgbClr val="316501"/>
                  </a:solidFill>
                  <a:ln w="9525" cap="rnd">
                    <a:noFill/>
                    <a:round/>
                    <a:headEnd/>
                    <a:tailEnd/>
                  </a:ln>
                </p:spPr>
                <p:txBody>
                  <a:bodyPr/>
                  <a:lstStyle/>
                  <a:p>
                    <a:pPr eaLnBrk="0" hangingPunct="0"/>
                    <a:endParaRPr lang="en-US" sz="1350">
                      <a:solidFill>
                        <a:prstClr val="black"/>
                      </a:solidFill>
                    </a:endParaRPr>
                  </a:p>
                </p:txBody>
              </p:sp>
              <p:sp>
                <p:nvSpPr>
                  <p:cNvPr id="2086" name="Freeform 38"/>
                  <p:cNvSpPr>
                    <a:spLocks/>
                  </p:cNvSpPr>
                  <p:nvPr/>
                </p:nvSpPr>
                <p:spPr bwMode="auto">
                  <a:xfrm>
                    <a:off x="3955" y="3322"/>
                    <a:ext cx="244" cy="83"/>
                  </a:xfrm>
                  <a:custGeom>
                    <a:avLst/>
                    <a:gdLst>
                      <a:gd name="T0" fmla="*/ 202 w 244"/>
                      <a:gd name="T1" fmla="*/ 82 h 83"/>
                      <a:gd name="T2" fmla="*/ 218 w 244"/>
                      <a:gd name="T3" fmla="*/ 64 h 83"/>
                      <a:gd name="T4" fmla="*/ 218 w 244"/>
                      <a:gd name="T5" fmla="*/ 9 h 83"/>
                      <a:gd name="T6" fmla="*/ 243 w 244"/>
                      <a:gd name="T7" fmla="*/ 9 h 83"/>
                      <a:gd name="T8" fmla="*/ 243 w 244"/>
                      <a:gd name="T9" fmla="*/ 0 h 83"/>
                      <a:gd name="T10" fmla="*/ 0 w 244"/>
                      <a:gd name="T11" fmla="*/ 0 h 83"/>
                      <a:gd name="T12" fmla="*/ 5 w 244"/>
                      <a:gd name="T13" fmla="*/ 9 h 83"/>
                      <a:gd name="T14" fmla="*/ 137 w 244"/>
                      <a:gd name="T15" fmla="*/ 9 h 83"/>
                      <a:gd name="T16" fmla="*/ 148 w 244"/>
                      <a:gd name="T17" fmla="*/ 25 h 83"/>
                      <a:gd name="T18" fmla="*/ 197 w 244"/>
                      <a:gd name="T19" fmla="*/ 25 h 83"/>
                      <a:gd name="T20" fmla="*/ 202 w 244"/>
                      <a:gd name="T21" fmla="*/ 82 h 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4"/>
                      <a:gd name="T34" fmla="*/ 0 h 83"/>
                      <a:gd name="T35" fmla="*/ 244 w 244"/>
                      <a:gd name="T36" fmla="*/ 83 h 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4" h="83">
                        <a:moveTo>
                          <a:pt x="202" y="82"/>
                        </a:moveTo>
                        <a:lnTo>
                          <a:pt x="218" y="64"/>
                        </a:lnTo>
                        <a:lnTo>
                          <a:pt x="218" y="9"/>
                        </a:lnTo>
                        <a:lnTo>
                          <a:pt x="243" y="9"/>
                        </a:lnTo>
                        <a:lnTo>
                          <a:pt x="243" y="0"/>
                        </a:lnTo>
                        <a:lnTo>
                          <a:pt x="0" y="0"/>
                        </a:lnTo>
                        <a:lnTo>
                          <a:pt x="5" y="9"/>
                        </a:lnTo>
                        <a:lnTo>
                          <a:pt x="137" y="9"/>
                        </a:lnTo>
                        <a:lnTo>
                          <a:pt x="148" y="25"/>
                        </a:lnTo>
                        <a:lnTo>
                          <a:pt x="197" y="25"/>
                        </a:lnTo>
                        <a:lnTo>
                          <a:pt x="202" y="82"/>
                        </a:lnTo>
                      </a:path>
                    </a:pathLst>
                  </a:custGeom>
                  <a:solidFill>
                    <a:srgbClr val="316501"/>
                  </a:solidFill>
                  <a:ln w="9525" cap="rnd">
                    <a:noFill/>
                    <a:round/>
                    <a:headEnd/>
                    <a:tailEnd/>
                  </a:ln>
                </p:spPr>
                <p:txBody>
                  <a:bodyPr/>
                  <a:lstStyle/>
                  <a:p>
                    <a:pPr eaLnBrk="0" hangingPunct="0"/>
                    <a:endParaRPr lang="en-US" sz="1350">
                      <a:solidFill>
                        <a:prstClr val="black"/>
                      </a:solidFill>
                    </a:endParaRPr>
                  </a:p>
                </p:txBody>
              </p:sp>
              <p:sp>
                <p:nvSpPr>
                  <p:cNvPr id="2087" name="Freeform 39"/>
                  <p:cNvSpPr>
                    <a:spLocks/>
                  </p:cNvSpPr>
                  <p:nvPr/>
                </p:nvSpPr>
                <p:spPr bwMode="auto">
                  <a:xfrm>
                    <a:off x="3896" y="3208"/>
                    <a:ext cx="367" cy="17"/>
                  </a:xfrm>
                  <a:custGeom>
                    <a:avLst/>
                    <a:gdLst>
                      <a:gd name="T0" fmla="*/ 366 w 367"/>
                      <a:gd name="T1" fmla="*/ 0 h 17"/>
                      <a:gd name="T2" fmla="*/ 0 w 367"/>
                      <a:gd name="T3" fmla="*/ 0 h 17"/>
                      <a:gd name="T4" fmla="*/ 3 w 367"/>
                      <a:gd name="T5" fmla="*/ 16 h 17"/>
                      <a:gd name="T6" fmla="*/ 363 w 367"/>
                      <a:gd name="T7" fmla="*/ 16 h 17"/>
                      <a:gd name="T8" fmla="*/ 366 w 367"/>
                      <a:gd name="T9" fmla="*/ 0 h 17"/>
                      <a:gd name="T10" fmla="*/ 0 60000 65536"/>
                      <a:gd name="T11" fmla="*/ 0 60000 65536"/>
                      <a:gd name="T12" fmla="*/ 0 60000 65536"/>
                      <a:gd name="T13" fmla="*/ 0 60000 65536"/>
                      <a:gd name="T14" fmla="*/ 0 60000 65536"/>
                      <a:gd name="T15" fmla="*/ 0 w 367"/>
                      <a:gd name="T16" fmla="*/ 0 h 17"/>
                      <a:gd name="T17" fmla="*/ 367 w 367"/>
                      <a:gd name="T18" fmla="*/ 17 h 17"/>
                    </a:gdLst>
                    <a:ahLst/>
                    <a:cxnLst>
                      <a:cxn ang="T10">
                        <a:pos x="T0" y="T1"/>
                      </a:cxn>
                      <a:cxn ang="T11">
                        <a:pos x="T2" y="T3"/>
                      </a:cxn>
                      <a:cxn ang="T12">
                        <a:pos x="T4" y="T5"/>
                      </a:cxn>
                      <a:cxn ang="T13">
                        <a:pos x="T6" y="T7"/>
                      </a:cxn>
                      <a:cxn ang="T14">
                        <a:pos x="T8" y="T9"/>
                      </a:cxn>
                    </a:cxnLst>
                    <a:rect l="T15" t="T16" r="T17" b="T18"/>
                    <a:pathLst>
                      <a:path w="367" h="17">
                        <a:moveTo>
                          <a:pt x="366" y="0"/>
                        </a:moveTo>
                        <a:lnTo>
                          <a:pt x="0" y="0"/>
                        </a:lnTo>
                        <a:lnTo>
                          <a:pt x="3" y="16"/>
                        </a:lnTo>
                        <a:lnTo>
                          <a:pt x="363" y="16"/>
                        </a:lnTo>
                        <a:lnTo>
                          <a:pt x="366" y="0"/>
                        </a:lnTo>
                      </a:path>
                    </a:pathLst>
                  </a:custGeom>
                  <a:solidFill>
                    <a:srgbClr val="316501"/>
                  </a:solidFill>
                  <a:ln w="9525" cap="rnd">
                    <a:noFill/>
                    <a:round/>
                    <a:headEnd/>
                    <a:tailEnd/>
                  </a:ln>
                </p:spPr>
                <p:txBody>
                  <a:bodyPr/>
                  <a:lstStyle/>
                  <a:p>
                    <a:pPr eaLnBrk="0" hangingPunct="0"/>
                    <a:endParaRPr lang="en-US" sz="1350">
                      <a:solidFill>
                        <a:prstClr val="black"/>
                      </a:solidFill>
                    </a:endParaRPr>
                  </a:p>
                </p:txBody>
              </p:sp>
            </p:grpSp>
          </p:grpSp>
        </p:grpSp>
        <p:sp>
          <p:nvSpPr>
            <p:cNvPr id="187432" name="Rectangle 40"/>
            <p:cNvSpPr>
              <a:spLocks noChangeArrowheads="1"/>
            </p:cNvSpPr>
            <p:nvPr/>
          </p:nvSpPr>
          <p:spPr bwMode="auto">
            <a:xfrm flipH="1">
              <a:off x="3843" y="3007"/>
              <a:ext cx="482" cy="411"/>
            </a:xfrm>
            <a:prstGeom prst="rect">
              <a:avLst/>
            </a:prstGeom>
            <a:noFill/>
            <a:ln w="9525">
              <a:noFill/>
              <a:miter lim="800000"/>
              <a:headEnd/>
              <a:tailEnd/>
            </a:ln>
            <a:effectLst/>
          </p:spPr>
          <p:txBody>
            <a:bodyPr lIns="69056" tIns="34529" rIns="69056" bIns="34529">
              <a:spAutoFit/>
            </a:bodyPr>
            <a:lstStyle/>
            <a:p>
              <a:pPr eaLnBrk="0" hangingPunct="0">
                <a:defRPr/>
              </a:pPr>
              <a:r>
                <a:rPr lang="en-US" sz="1050" b="1">
                  <a:solidFill>
                    <a:prstClr val="black"/>
                  </a:solidFill>
                  <a:effectLst>
                    <a:outerShdw blurRad="38100" dist="38100" dir="2700000" algn="tl">
                      <a:srgbClr val="000000"/>
                    </a:outerShdw>
                  </a:effectLst>
                </a:rPr>
                <a:t>private</a:t>
              </a:r>
            </a:p>
          </p:txBody>
        </p:sp>
      </p:grpSp>
      <p:grpSp>
        <p:nvGrpSpPr>
          <p:cNvPr id="7" name="Group 41"/>
          <p:cNvGrpSpPr>
            <a:grpSpLocks/>
          </p:cNvGrpSpPr>
          <p:nvPr/>
        </p:nvGrpSpPr>
        <p:grpSpPr bwMode="auto">
          <a:xfrm>
            <a:off x="2800350" y="3657602"/>
            <a:ext cx="648891" cy="1159669"/>
            <a:chOff x="1488" y="2866"/>
            <a:chExt cx="511" cy="1077"/>
          </a:xfrm>
        </p:grpSpPr>
        <p:graphicFrame>
          <p:nvGraphicFramePr>
            <p:cNvPr id="2050" name="Object 42"/>
            <p:cNvGraphicFramePr>
              <a:graphicFrameLocks/>
            </p:cNvGraphicFramePr>
            <p:nvPr/>
          </p:nvGraphicFramePr>
          <p:xfrm>
            <a:off x="1488" y="2866"/>
            <a:ext cx="511" cy="1077"/>
          </p:xfrm>
          <a:graphic>
            <a:graphicData uri="http://schemas.openxmlformats.org/presentationml/2006/ole">
              <mc:AlternateContent xmlns:mc="http://schemas.openxmlformats.org/markup-compatibility/2006">
                <mc:Choice xmlns:v="urn:schemas-microsoft-com:vml" Requires="v">
                  <p:oleObj spid="_x0000_s8212" name="Clip" r:id="rId4" imgW="1393560" imgH="2657160" progId="">
                    <p:embed/>
                  </p:oleObj>
                </mc:Choice>
                <mc:Fallback>
                  <p:oleObj name="Clip" r:id="rId4" imgW="1393560" imgH="2657160" progId="">
                    <p:embed/>
                    <p:pic>
                      <p:nvPicPr>
                        <p:cNvPr id="2050" name="Object 4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 y="2866"/>
                          <a:ext cx="511" cy="1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435" name="Rectangle 43"/>
            <p:cNvSpPr>
              <a:spLocks noChangeArrowheads="1"/>
            </p:cNvSpPr>
            <p:nvPr/>
          </p:nvSpPr>
          <p:spPr bwMode="auto">
            <a:xfrm>
              <a:off x="1488" y="2935"/>
              <a:ext cx="432" cy="215"/>
            </a:xfrm>
            <a:prstGeom prst="rect">
              <a:avLst/>
            </a:prstGeom>
            <a:noFill/>
            <a:ln w="9525">
              <a:noFill/>
              <a:miter lim="800000"/>
              <a:headEnd/>
              <a:tailEnd/>
            </a:ln>
            <a:effectLst/>
          </p:spPr>
          <p:txBody>
            <a:bodyPr lIns="69056" tIns="34529" rIns="69056" bIns="34529">
              <a:spAutoFit/>
            </a:bodyPr>
            <a:lstStyle/>
            <a:p>
              <a:pPr eaLnBrk="0" hangingPunct="0">
                <a:defRPr/>
              </a:pPr>
              <a:r>
                <a:rPr lang="en-US" sz="1050" b="1" dirty="0">
                  <a:solidFill>
                    <a:prstClr val="black"/>
                  </a:solidFill>
                  <a:effectLst>
                    <a:outerShdw blurRad="38100" dist="38100" dir="2700000" algn="tl">
                      <a:srgbClr val="000000"/>
                    </a:outerShdw>
                  </a:effectLst>
                </a:rPr>
                <a:t>public</a:t>
              </a:r>
            </a:p>
          </p:txBody>
        </p:sp>
      </p:grpSp>
      <p:sp>
        <p:nvSpPr>
          <p:cNvPr id="44" name="Title 3"/>
          <p:cNvSpPr>
            <a:spLocks noGrp="1"/>
          </p:cNvSpPr>
          <p:nvPr>
            <p:ph type="title"/>
          </p:nvPr>
        </p:nvSpPr>
        <p:spPr>
          <a:xfrm>
            <a:off x="215008" y="339502"/>
            <a:ext cx="8229600" cy="742950"/>
          </a:xfrm>
        </p:spPr>
        <p:txBody>
          <a:bodyPr>
            <a:normAutofit fontScale="90000"/>
          </a:bodyPr>
          <a:lstStyle/>
          <a:p>
            <a:r>
              <a:rPr lang="en-US" altLang="en-US" b="1" dirty="0">
                <a:latin typeface="Arial" panose="020B0604020202020204" pitchFamily="34" charset="0"/>
                <a:cs typeface="Arial" panose="020B0604020202020204" pitchFamily="34" charset="0"/>
              </a:rPr>
              <a:t>Asymmetric Cryptosystem (Cont’d)</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54842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7403"/>
                                        </p:tgtEl>
                                        <p:attrNameLst>
                                          <p:attrName>style.visibility</p:attrName>
                                        </p:attrNameLst>
                                      </p:cBhvr>
                                      <p:to>
                                        <p:strVal val="visible"/>
                                      </p:to>
                                    </p:set>
                                    <p:animEffect transition="in" filter="blinds(horizontal)">
                                      <p:cBhvr>
                                        <p:cTn id="7" dur="500"/>
                                        <p:tgtEl>
                                          <p:spTgt spid="18740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7395"/>
                                        </p:tgtEl>
                                        <p:attrNameLst>
                                          <p:attrName>style.visibility</p:attrName>
                                        </p:attrNameLst>
                                      </p:cBhvr>
                                      <p:to>
                                        <p:strVal val="visible"/>
                                      </p:to>
                                    </p:set>
                                    <p:animEffect transition="in" filter="blinds(horizontal)">
                                      <p:cBhvr>
                                        <p:cTn id="10" dur="500"/>
                                        <p:tgtEl>
                                          <p:spTgt spid="187395"/>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87412"/>
                                        </p:tgtEl>
                                        <p:attrNameLst>
                                          <p:attrName>style.visibility</p:attrName>
                                        </p:attrNameLst>
                                      </p:cBhvr>
                                      <p:to>
                                        <p:strVal val="visible"/>
                                      </p:to>
                                    </p:set>
                                    <p:animEffect transition="in" filter="blinds(horizontal)">
                                      <p:cBhvr>
                                        <p:cTn id="16" dur="500"/>
                                        <p:tgtEl>
                                          <p:spTgt spid="18741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87399"/>
                                        </p:tgtEl>
                                        <p:attrNameLst>
                                          <p:attrName>style.visibility</p:attrName>
                                        </p:attrNameLst>
                                      </p:cBhvr>
                                      <p:to>
                                        <p:strVal val="visible"/>
                                      </p:to>
                                    </p:set>
                                    <p:animEffect transition="in" filter="blinds(horizontal)">
                                      <p:cBhvr>
                                        <p:cTn id="19" dur="500"/>
                                        <p:tgtEl>
                                          <p:spTgt spid="187399"/>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87397"/>
                                        </p:tgtEl>
                                        <p:attrNameLst>
                                          <p:attrName>style.visibility</p:attrName>
                                        </p:attrNameLst>
                                      </p:cBhvr>
                                      <p:to>
                                        <p:strVal val="visible"/>
                                      </p:to>
                                    </p:set>
                                    <p:animEffect transition="in" filter="blinds(horizontal)">
                                      <p:cBhvr>
                                        <p:cTn id="22" dur="500"/>
                                        <p:tgtEl>
                                          <p:spTgt spid="18739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87406"/>
                                        </p:tgtEl>
                                        <p:attrNameLst>
                                          <p:attrName>style.visibility</p:attrName>
                                        </p:attrNameLst>
                                      </p:cBhvr>
                                      <p:to>
                                        <p:strVal val="visible"/>
                                      </p:to>
                                    </p:set>
                                    <p:animEffect transition="in" filter="blinds(horizontal)">
                                      <p:cBhvr>
                                        <p:cTn id="25" dur="500"/>
                                        <p:tgtEl>
                                          <p:spTgt spid="18740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87400"/>
                                        </p:tgtEl>
                                        <p:attrNameLst>
                                          <p:attrName>style.visibility</p:attrName>
                                        </p:attrNameLst>
                                      </p:cBhvr>
                                      <p:to>
                                        <p:strVal val="visible"/>
                                      </p:to>
                                    </p:set>
                                    <p:animEffect transition="in" filter="blinds(horizontal)">
                                      <p:cBhvr>
                                        <p:cTn id="30" dur="500"/>
                                        <p:tgtEl>
                                          <p:spTgt spid="187400"/>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87401"/>
                                        </p:tgtEl>
                                        <p:attrNameLst>
                                          <p:attrName>style.visibility</p:attrName>
                                        </p:attrNameLst>
                                      </p:cBhvr>
                                      <p:to>
                                        <p:strVal val="visible"/>
                                      </p:to>
                                    </p:set>
                                    <p:animEffect transition="in" filter="blinds(horizontal)">
                                      <p:cBhvr>
                                        <p:cTn id="33" dur="500"/>
                                        <p:tgtEl>
                                          <p:spTgt spid="187401"/>
                                        </p:tgtEl>
                                      </p:cBhvr>
                                    </p:animEffect>
                                  </p:childTnLst>
                                </p:cTn>
                              </p:par>
                              <p:par>
                                <p:cTn id="34" presetID="3" presetClass="entr" presetSubtype="10" fill="hold"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linds(horizontal)">
                                      <p:cBhvr>
                                        <p:cTn id="36" dur="500"/>
                                        <p:tgtEl>
                                          <p:spTgt spid="2"/>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87411"/>
                                        </p:tgtEl>
                                        <p:attrNameLst>
                                          <p:attrName>style.visibility</p:attrName>
                                        </p:attrNameLst>
                                      </p:cBhvr>
                                      <p:to>
                                        <p:strVal val="visible"/>
                                      </p:to>
                                    </p:set>
                                    <p:animEffect transition="in" filter="blinds(horizontal)">
                                      <p:cBhvr>
                                        <p:cTn id="39" dur="500"/>
                                        <p:tgtEl>
                                          <p:spTgt spid="187411"/>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87410"/>
                                        </p:tgtEl>
                                        <p:attrNameLst>
                                          <p:attrName>style.visibility</p:attrName>
                                        </p:attrNameLst>
                                      </p:cBhvr>
                                      <p:to>
                                        <p:strVal val="visible"/>
                                      </p:to>
                                    </p:set>
                                    <p:animEffect transition="in" filter="blinds(horizontal)">
                                      <p:cBhvr>
                                        <p:cTn id="42" dur="500"/>
                                        <p:tgtEl>
                                          <p:spTgt spid="187410"/>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87409"/>
                                        </p:tgtEl>
                                        <p:attrNameLst>
                                          <p:attrName>style.visibility</p:attrName>
                                        </p:attrNameLst>
                                      </p:cBhvr>
                                      <p:to>
                                        <p:strVal val="visible"/>
                                      </p:to>
                                    </p:set>
                                    <p:animEffect transition="in" filter="blinds(horizontal)">
                                      <p:cBhvr>
                                        <p:cTn id="45" dur="500"/>
                                        <p:tgtEl>
                                          <p:spTgt spid="187409"/>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87402"/>
                                        </p:tgtEl>
                                        <p:attrNameLst>
                                          <p:attrName>style.visibility</p:attrName>
                                        </p:attrNameLst>
                                      </p:cBhvr>
                                      <p:to>
                                        <p:strVal val="visible"/>
                                      </p:to>
                                    </p:set>
                                    <p:animEffect transition="in" filter="blinds(horizontal)">
                                      <p:cBhvr>
                                        <p:cTn id="48" dur="500"/>
                                        <p:tgtEl>
                                          <p:spTgt spid="187402"/>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87396"/>
                                        </p:tgtEl>
                                        <p:attrNameLst>
                                          <p:attrName>style.visibility</p:attrName>
                                        </p:attrNameLst>
                                      </p:cBhvr>
                                      <p:to>
                                        <p:strVal val="visible"/>
                                      </p:to>
                                    </p:set>
                                    <p:animEffect transition="in" filter="blinds(horizontal)">
                                      <p:cBhvr>
                                        <p:cTn id="51" dur="500"/>
                                        <p:tgtEl>
                                          <p:spTgt spid="187396"/>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87405"/>
                                        </p:tgtEl>
                                        <p:attrNameLst>
                                          <p:attrName>style.visibility</p:attrName>
                                        </p:attrNameLst>
                                      </p:cBhvr>
                                      <p:to>
                                        <p:strVal val="visible"/>
                                      </p:to>
                                    </p:set>
                                    <p:animEffect transition="in" filter="blinds(horizontal)">
                                      <p:cBhvr>
                                        <p:cTn id="54" dur="500"/>
                                        <p:tgtEl>
                                          <p:spTgt spid="187405"/>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87413"/>
                                        </p:tgtEl>
                                        <p:attrNameLst>
                                          <p:attrName>style.visibility</p:attrName>
                                        </p:attrNameLst>
                                      </p:cBhvr>
                                      <p:to>
                                        <p:strVal val="visible"/>
                                      </p:to>
                                    </p:set>
                                    <p:animEffect transition="in" filter="blinds(horizontal)">
                                      <p:cBhvr>
                                        <p:cTn id="57" dur="500"/>
                                        <p:tgtEl>
                                          <p:spTgt spid="187413"/>
                                        </p:tgtEl>
                                      </p:cBhvr>
                                    </p:animEffect>
                                  </p:childTnLst>
                                </p:cTn>
                              </p:par>
                            </p:childTnLst>
                          </p:cTn>
                        </p:par>
                      </p:childTnLst>
                    </p:cTn>
                  </p:par>
                  <p:par>
                    <p:cTn id="58" fill="hold">
                      <p:stCondLst>
                        <p:cond delay="indefinite"/>
                      </p:stCondLst>
                      <p:childTnLst>
                        <p:par>
                          <p:cTn id="59" fill="hold">
                            <p:stCondLst>
                              <p:cond delay="0"/>
                            </p:stCondLst>
                            <p:childTnLst>
                              <p:par>
                                <p:cTn id="60" presetID="6" presetClass="emph" presetSubtype="0" fill="hold" grpId="1" nodeType="clickEffect">
                                  <p:stCondLst>
                                    <p:cond delay="0"/>
                                  </p:stCondLst>
                                  <p:childTnLst>
                                    <p:animScale>
                                      <p:cBhvr>
                                        <p:cTn id="61" dur="2000" fill="hold"/>
                                        <p:tgtEl>
                                          <p:spTgt spid="18740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animBg="1"/>
      <p:bldP spid="187396" grpId="0" animBg="1"/>
      <p:bldP spid="187397" grpId="0" animBg="1"/>
      <p:bldP spid="187399" grpId="0" animBg="1"/>
      <p:bldP spid="187400" grpId="0" animBg="1"/>
      <p:bldP spid="187401" grpId="0" animBg="1"/>
      <p:bldP spid="187402" grpId="0" animBg="1"/>
      <p:bldP spid="187403" grpId="0" animBg="1"/>
      <p:bldP spid="187405" grpId="0"/>
      <p:bldP spid="187406" grpId="0"/>
      <p:bldP spid="187409" grpId="0"/>
      <p:bldP spid="187409" grpId="1"/>
      <p:bldP spid="187410" grpId="0" animBg="1"/>
      <p:bldP spid="187411" grpId="0" animBg="1"/>
      <p:bldP spid="187412" grpId="0"/>
      <p:bldP spid="1874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973094865"/>
              </p:ext>
            </p:extLst>
          </p:nvPr>
        </p:nvGraphicFramePr>
        <p:xfrm>
          <a:off x="1180637" y="1635646"/>
          <a:ext cx="6227350" cy="3309885"/>
        </p:xfrm>
        <a:graphic>
          <a:graphicData uri="http://schemas.openxmlformats.org/drawingml/2006/table">
            <a:tbl>
              <a:tblPr firstRow="1" bandRow="1">
                <a:tableStyleId>{5C22544A-7EE6-4342-B048-85BDC9FD1C3A}</a:tableStyleId>
              </a:tblPr>
              <a:tblGrid>
                <a:gridCol w="3113675">
                  <a:extLst>
                    <a:ext uri="{9D8B030D-6E8A-4147-A177-3AD203B41FA5}">
                      <a16:colId xmlns:a16="http://schemas.microsoft.com/office/drawing/2014/main" val="20000"/>
                    </a:ext>
                  </a:extLst>
                </a:gridCol>
                <a:gridCol w="3113675">
                  <a:extLst>
                    <a:ext uri="{9D8B030D-6E8A-4147-A177-3AD203B41FA5}">
                      <a16:colId xmlns:a16="http://schemas.microsoft.com/office/drawing/2014/main" val="20001"/>
                    </a:ext>
                  </a:extLst>
                </a:gridCol>
              </a:tblGrid>
              <a:tr h="417997">
                <a:tc>
                  <a:txBody>
                    <a:bodyPr/>
                    <a:lstStyle/>
                    <a:p>
                      <a:pPr algn="ctr"/>
                      <a:r>
                        <a:rPr lang="en-CA" sz="1400" dirty="0"/>
                        <a:t>Advantages</a:t>
                      </a:r>
                      <a:endParaRPr lang="en-US" sz="1400" dirty="0"/>
                    </a:p>
                  </a:txBody>
                  <a:tcPr marL="68580" marR="68580" marT="34290" marB="34290"/>
                </a:tc>
                <a:tc>
                  <a:txBody>
                    <a:bodyPr/>
                    <a:lstStyle/>
                    <a:p>
                      <a:pPr algn="ctr"/>
                      <a:r>
                        <a:rPr lang="en-CA" sz="1400" dirty="0"/>
                        <a:t>Disadvantages</a:t>
                      </a:r>
                      <a:endParaRPr lang="en-US" sz="1400" dirty="0"/>
                    </a:p>
                  </a:txBody>
                  <a:tcPr marL="68580" marR="68580" marT="34290" marB="34290"/>
                </a:tc>
                <a:extLst>
                  <a:ext uri="{0D108BD9-81ED-4DB2-BD59-A6C34878D82A}">
                    <a16:rowId xmlns:a16="http://schemas.microsoft.com/office/drawing/2014/main" val="10000"/>
                  </a:ext>
                </a:extLst>
              </a:tr>
              <a:tr h="740897">
                <a:tc>
                  <a:txBody>
                    <a:bodyPr/>
                    <a:lstStyle/>
                    <a:p>
                      <a:r>
                        <a:rPr lang="en-CA" sz="1400" dirty="0"/>
                        <a:t>Very secure if using key greater than</a:t>
                      </a:r>
                      <a:r>
                        <a:rPr lang="en-CA" sz="1400" baseline="0" dirty="0"/>
                        <a:t> 1000 bits</a:t>
                      </a:r>
                      <a:endParaRPr lang="en-US" sz="1400" dirty="0"/>
                    </a:p>
                  </a:txBody>
                  <a:tcPr marL="68580" marR="68580" marT="34290" marB="34290"/>
                </a:tc>
                <a:tc>
                  <a:txBody>
                    <a:bodyPr/>
                    <a:lstStyle/>
                    <a:p>
                      <a:r>
                        <a:rPr lang="en-CA" sz="1400" dirty="0"/>
                        <a:t>Each</a:t>
                      </a:r>
                      <a:r>
                        <a:rPr lang="en-CA" sz="1400" baseline="0" dirty="0"/>
                        <a:t> user has one key pair and user’s public key is exchanged with all users</a:t>
                      </a:r>
                      <a:endParaRPr lang="en-US" sz="1400" dirty="0"/>
                    </a:p>
                  </a:txBody>
                  <a:tcPr marL="68580" marR="68580" marT="34290" marB="34290"/>
                </a:tc>
                <a:extLst>
                  <a:ext uri="{0D108BD9-81ED-4DB2-BD59-A6C34878D82A}">
                    <a16:rowId xmlns:a16="http://schemas.microsoft.com/office/drawing/2014/main" val="10001"/>
                  </a:ext>
                </a:extLst>
              </a:tr>
              <a:tr h="14100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400" dirty="0"/>
                        <a:t>Keys are longer because the are exchanged infrequently and public key is shared</a:t>
                      </a:r>
                      <a:endParaRPr lang="en-US" sz="1400" dirty="0"/>
                    </a:p>
                    <a:p>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400" dirty="0"/>
                        <a:t>If private key compromised, cracker can decrypt</a:t>
                      </a:r>
                      <a:r>
                        <a:rPr lang="en-CA" sz="1400" baseline="0" dirty="0"/>
                        <a:t> messages sent to you, but can not decrypt messages you send to others because encrypted with a different key pair</a:t>
                      </a:r>
                      <a:endParaRPr lang="en-US" sz="1400" dirty="0"/>
                    </a:p>
                    <a:p>
                      <a:endParaRPr lang="en-US" sz="1400" dirty="0"/>
                    </a:p>
                  </a:txBody>
                  <a:tcPr marL="68580" marR="68580" marT="34290" marB="34290"/>
                </a:tc>
                <a:extLst>
                  <a:ext uri="{0D108BD9-81ED-4DB2-BD59-A6C34878D82A}">
                    <a16:rowId xmlns:a16="http://schemas.microsoft.com/office/drawing/2014/main" val="10002"/>
                  </a:ext>
                </a:extLst>
              </a:tr>
              <a:tr h="7408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400" dirty="0"/>
                        <a:t>Slow performance 1000 X</a:t>
                      </a:r>
                      <a:r>
                        <a:rPr lang="en-CA" sz="1400" baseline="0" dirty="0"/>
                        <a:t> slower than symmetric encryption</a:t>
                      </a:r>
                      <a:endParaRPr lang="en-US" sz="1400" dirty="0"/>
                    </a:p>
                    <a:p>
                      <a:endParaRPr 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400" dirty="0"/>
                        <a:t>Requires a key </a:t>
                      </a:r>
                      <a:r>
                        <a:rPr lang="en-CA" sz="1400"/>
                        <a:t>distribution infra-structure </a:t>
                      </a:r>
                      <a:endParaRPr lang="en-US" sz="1400" dirty="0"/>
                    </a:p>
                  </a:txBody>
                  <a:tcPr marL="68580" marR="68580" marT="34290" marB="34290"/>
                </a:tc>
                <a:extLst>
                  <a:ext uri="{0D108BD9-81ED-4DB2-BD59-A6C34878D82A}">
                    <a16:rowId xmlns:a16="http://schemas.microsoft.com/office/drawing/2014/main" val="10003"/>
                  </a:ext>
                </a:extLst>
              </a:tr>
            </a:tbl>
          </a:graphicData>
        </a:graphic>
      </p:graphicFrame>
      <p:sp>
        <p:nvSpPr>
          <p:cNvPr id="6" name="Title 3"/>
          <p:cNvSpPr>
            <a:spLocks noGrp="1"/>
          </p:cNvSpPr>
          <p:nvPr>
            <p:ph type="title"/>
          </p:nvPr>
        </p:nvSpPr>
        <p:spPr>
          <a:xfrm>
            <a:off x="179512" y="411510"/>
            <a:ext cx="8229600" cy="742950"/>
          </a:xfrm>
        </p:spPr>
        <p:txBody>
          <a:bodyPr>
            <a:normAutofit fontScale="90000"/>
          </a:bodyPr>
          <a:lstStyle/>
          <a:p>
            <a:r>
              <a:rPr lang="en-US" altLang="en-US" b="1" dirty="0">
                <a:latin typeface="Arial" panose="020B0604020202020204" pitchFamily="34" charset="0"/>
                <a:cs typeface="Arial" panose="020B0604020202020204" pitchFamily="34" charset="0"/>
              </a:rPr>
              <a:t>Asymmetric Cryptosystem – Advantages vs. Disadvantages</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05506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267494"/>
            <a:ext cx="8579296" cy="742950"/>
          </a:xfrm>
        </p:spPr>
        <p:txBody>
          <a:bodyPr>
            <a:normAutofit/>
          </a:bodyPr>
          <a:lstStyle/>
          <a:p>
            <a:r>
              <a:rPr lang="en-US" dirty="0"/>
              <a:t>What is </a:t>
            </a:r>
            <a:r>
              <a:rPr lang="en-US" altLang="en-US" dirty="0"/>
              <a:t>Cryptanalysis?</a:t>
            </a:r>
            <a:endParaRPr lang="en-CA" dirty="0"/>
          </a:p>
        </p:txBody>
      </p:sp>
      <p:sp>
        <p:nvSpPr>
          <p:cNvPr id="5" name="Content Placeholder 4"/>
          <p:cNvSpPr>
            <a:spLocks noGrp="1"/>
          </p:cNvSpPr>
          <p:nvPr>
            <p:ph idx="1"/>
          </p:nvPr>
        </p:nvSpPr>
        <p:spPr>
          <a:xfrm>
            <a:off x="125255" y="2859782"/>
            <a:ext cx="8363272" cy="2016224"/>
          </a:xfrm>
        </p:spPr>
        <p:txBody>
          <a:bodyPr>
            <a:normAutofit/>
          </a:bodyPr>
          <a:lstStyle/>
          <a:p>
            <a:pPr>
              <a:lnSpc>
                <a:spcPct val="110000"/>
              </a:lnSpc>
            </a:pPr>
            <a:r>
              <a:rPr lang="en-US" altLang="en-US" sz="1800" dirty="0">
                <a:latin typeface="Arial" panose="020B0604020202020204" pitchFamily="34" charset="0"/>
                <a:cs typeface="Arial" panose="020B0604020202020204" pitchFamily="34" charset="0"/>
              </a:rPr>
              <a:t>An encryption algorithm may be </a:t>
            </a:r>
            <a:r>
              <a:rPr lang="en-US" altLang="en-US" sz="1800" dirty="0">
                <a:solidFill>
                  <a:schemeClr val="tx2"/>
                </a:solidFill>
                <a:latin typeface="Arial" panose="020B0604020202020204" pitchFamily="34" charset="0"/>
                <a:cs typeface="Arial" panose="020B0604020202020204" pitchFamily="34" charset="0"/>
              </a:rPr>
              <a:t>breakable</a:t>
            </a:r>
            <a:r>
              <a:rPr lang="en-US" altLang="en-US" sz="1800" dirty="0">
                <a:latin typeface="Arial" panose="020B0604020202020204" pitchFamily="34" charset="0"/>
                <a:cs typeface="Arial" panose="020B0604020202020204" pitchFamily="34" charset="0"/>
              </a:rPr>
              <a:t>, meaning that </a:t>
            </a:r>
            <a:r>
              <a:rPr lang="en-US" altLang="en-US" sz="1800" dirty="0">
                <a:solidFill>
                  <a:schemeClr val="tx2"/>
                </a:solidFill>
                <a:latin typeface="Arial" panose="020B0604020202020204" pitchFamily="34" charset="0"/>
                <a:cs typeface="Arial" panose="020B0604020202020204" pitchFamily="34" charset="0"/>
              </a:rPr>
              <a:t>given enough time and data, a cryptanalyst could determine the algorithm.</a:t>
            </a:r>
          </a:p>
          <a:p>
            <a:pPr>
              <a:lnSpc>
                <a:spcPct val="110000"/>
              </a:lnSpc>
            </a:pPr>
            <a:endParaRPr lang="en-US" altLang="en-US" sz="1800" dirty="0">
              <a:solidFill>
                <a:schemeClr val="tx2"/>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US" altLang="en-US" sz="1800" dirty="0">
                <a:latin typeface="Arial" panose="020B0604020202020204" pitchFamily="34" charset="0"/>
                <a:cs typeface="Arial" panose="020B0604020202020204" pitchFamily="34" charset="0"/>
              </a:rPr>
              <a:t>If there exists 10</a:t>
            </a:r>
            <a:r>
              <a:rPr lang="en-US" altLang="en-US" sz="1800" baseline="30000" dirty="0">
                <a:latin typeface="Arial" panose="020B0604020202020204" pitchFamily="34" charset="0"/>
                <a:cs typeface="Arial" panose="020B0604020202020204" pitchFamily="34" charset="0"/>
              </a:rPr>
              <a:t>30</a:t>
            </a:r>
            <a:r>
              <a:rPr lang="en-US" altLang="en-US" sz="1800" dirty="0">
                <a:latin typeface="Arial" panose="020B0604020202020204" pitchFamily="34" charset="0"/>
                <a:cs typeface="Arial" panose="020B0604020202020204" pitchFamily="34" charset="0"/>
              </a:rPr>
              <a:t> possible decipherments for a given cipher scheme and a computer performs 10</a:t>
            </a:r>
            <a:r>
              <a:rPr lang="en-US" altLang="en-US" sz="1800" baseline="30000" dirty="0">
                <a:latin typeface="Arial" panose="020B0604020202020204" pitchFamily="34" charset="0"/>
                <a:cs typeface="Arial" panose="020B0604020202020204" pitchFamily="34" charset="0"/>
              </a:rPr>
              <a:t>10</a:t>
            </a:r>
            <a:r>
              <a:rPr lang="en-US" altLang="en-US" sz="1800" dirty="0">
                <a:latin typeface="Arial" panose="020B0604020202020204" pitchFamily="34" charset="0"/>
                <a:cs typeface="Arial" panose="020B0604020202020204" pitchFamily="34" charset="0"/>
              </a:rPr>
              <a:t> operations per second, finding the decipherment would require 10</a:t>
            </a:r>
            <a:r>
              <a:rPr lang="en-US" altLang="en-US" sz="1800" baseline="30000" dirty="0">
                <a:latin typeface="Arial" panose="020B0604020202020204" pitchFamily="34" charset="0"/>
                <a:cs typeface="Arial" panose="020B0604020202020204" pitchFamily="34" charset="0"/>
              </a:rPr>
              <a:t>20</a:t>
            </a:r>
            <a:r>
              <a:rPr lang="en-US" altLang="en-US" sz="1800" dirty="0">
                <a:latin typeface="Arial" panose="020B0604020202020204" pitchFamily="34" charset="0"/>
                <a:cs typeface="Arial" panose="020B0604020202020204" pitchFamily="34" charset="0"/>
              </a:rPr>
              <a:t> seconds (or roughly 10</a:t>
            </a:r>
            <a:r>
              <a:rPr lang="en-US" altLang="en-US" sz="1800" baseline="30000" dirty="0">
                <a:latin typeface="Arial" panose="020B0604020202020204" pitchFamily="34" charset="0"/>
                <a:cs typeface="Arial" panose="020B0604020202020204" pitchFamily="34" charset="0"/>
              </a:rPr>
              <a:t>12</a:t>
            </a:r>
            <a:r>
              <a:rPr lang="en-US" altLang="en-US" sz="1800" dirty="0">
                <a:latin typeface="Arial" panose="020B0604020202020204" pitchFamily="34" charset="0"/>
                <a:cs typeface="Arial" panose="020B0604020202020204" pitchFamily="34" charset="0"/>
              </a:rPr>
              <a:t> years)!</a:t>
            </a:r>
          </a:p>
        </p:txBody>
      </p:sp>
      <p:sp>
        <p:nvSpPr>
          <p:cNvPr id="6" name="Content Placeholder 2"/>
          <p:cNvSpPr txBox="1">
            <a:spLocks/>
          </p:cNvSpPr>
          <p:nvPr/>
        </p:nvSpPr>
        <p:spPr>
          <a:xfrm>
            <a:off x="179512" y="1059582"/>
            <a:ext cx="8712968" cy="2052228"/>
          </a:xfrm>
          <a:prstGeom prst="rect">
            <a:avLst/>
          </a:prstGeom>
        </p:spPr>
        <p:txBody>
          <a:bodyPr vert="horz" lIns="68580" tIns="34290" rIns="68580" bIns="3429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42900" indent="-342900"/>
            <a:r>
              <a:rPr lang="en-US" altLang="en-US" sz="1800" dirty="0">
                <a:latin typeface="Arial" panose="020B0604020202020204" pitchFamily="34" charset="0"/>
                <a:cs typeface="Arial" panose="020B0604020202020204" pitchFamily="34" charset="0"/>
              </a:rPr>
              <a:t>Cryptanalysis is the </a:t>
            </a:r>
            <a:r>
              <a:rPr lang="en-US" altLang="en-US" sz="1800" dirty="0">
                <a:solidFill>
                  <a:schemeClr val="tx2"/>
                </a:solidFill>
                <a:latin typeface="Arial" panose="020B0604020202020204" pitchFamily="34" charset="0"/>
                <a:cs typeface="Arial" panose="020B0604020202020204" pitchFamily="34" charset="0"/>
              </a:rPr>
              <a:t>study of cryptosystems to find weaknesses in the system </a:t>
            </a:r>
            <a:r>
              <a:rPr lang="en-US" altLang="en-US" sz="1800" dirty="0">
                <a:latin typeface="Arial" panose="020B0604020202020204" pitchFamily="34" charset="0"/>
                <a:cs typeface="Arial" panose="020B0604020202020204" pitchFamily="34" charset="0"/>
              </a:rPr>
              <a:t>which will reveal the plaintext </a:t>
            </a:r>
            <a:r>
              <a:rPr lang="en-US" altLang="en-US" sz="1800" dirty="0">
                <a:solidFill>
                  <a:schemeClr val="tx2"/>
                </a:solidFill>
                <a:latin typeface="Arial" panose="020B0604020202020204" pitchFamily="34" charset="0"/>
                <a:cs typeface="Arial" panose="020B0604020202020204" pitchFamily="34" charset="0"/>
              </a:rPr>
              <a:t>without necessarily knowing the key or the algorithm</a:t>
            </a:r>
            <a:r>
              <a:rPr lang="en-US" altLang="en-US" sz="1800" dirty="0">
                <a:latin typeface="Arial" panose="020B0604020202020204" pitchFamily="34" charset="0"/>
                <a:cs typeface="Arial" panose="020B0604020202020204" pitchFamily="34" charset="0"/>
              </a:rPr>
              <a:t>. This could be done via:</a:t>
            </a:r>
          </a:p>
          <a:p>
            <a:pPr lvl="2" indent="-300038">
              <a:buFont typeface="Wingdings" panose="05000000000000000000" pitchFamily="2" charset="2"/>
              <a:buAutoNum type="arabicPeriod"/>
            </a:pPr>
            <a:r>
              <a:rPr lang="en-US" altLang="en-US" sz="1600" dirty="0">
                <a:solidFill>
                  <a:schemeClr val="tx2"/>
                </a:solidFill>
                <a:latin typeface="Arial" panose="020B0604020202020204" pitchFamily="34" charset="0"/>
                <a:cs typeface="Arial" panose="020B0604020202020204" pitchFamily="34" charset="0"/>
              </a:rPr>
              <a:t>Attempt to recognize patterns </a:t>
            </a:r>
            <a:r>
              <a:rPr lang="en-US" altLang="en-US" sz="1600" dirty="0">
                <a:latin typeface="Arial" panose="020B0604020202020204" pitchFamily="34" charset="0"/>
                <a:cs typeface="Arial" panose="020B0604020202020204" pitchFamily="34" charset="0"/>
              </a:rPr>
              <a:t>in encrypted messages</a:t>
            </a:r>
          </a:p>
          <a:p>
            <a:pPr lvl="2" indent="-300038">
              <a:buFont typeface="Wingdings" panose="05000000000000000000" pitchFamily="2" charset="2"/>
              <a:buAutoNum type="arabicPeriod"/>
            </a:pPr>
            <a:r>
              <a:rPr lang="en-US" altLang="en-US" sz="1600" dirty="0">
                <a:solidFill>
                  <a:schemeClr val="tx2"/>
                </a:solidFill>
                <a:latin typeface="Arial" panose="020B0604020202020204" pitchFamily="34" charset="0"/>
                <a:cs typeface="Arial" panose="020B0604020202020204" pitchFamily="34" charset="0"/>
              </a:rPr>
              <a:t>Attempt to find general weakness </a:t>
            </a:r>
            <a:r>
              <a:rPr lang="en-US" altLang="en-US" sz="1600" dirty="0">
                <a:latin typeface="Arial" panose="020B0604020202020204" pitchFamily="34" charset="0"/>
                <a:cs typeface="Arial" panose="020B0604020202020204" pitchFamily="34" charset="0"/>
              </a:rPr>
              <a:t>in an encryption algorithm</a:t>
            </a:r>
            <a:endParaRPr lang="en-CA" sz="1300" dirty="0"/>
          </a:p>
        </p:txBody>
      </p:sp>
    </p:spTree>
    <p:extLst>
      <p:ext uri="{BB962C8B-B14F-4D97-AF65-F5344CB8AC3E}">
        <p14:creationId xmlns:p14="http://schemas.microsoft.com/office/powerpoint/2010/main" val="1853792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3E681-DB76-4374-8313-A9308815E067}"/>
              </a:ext>
            </a:extLst>
          </p:cNvPr>
          <p:cNvSpPr>
            <a:spLocks noGrp="1"/>
          </p:cNvSpPr>
          <p:nvPr>
            <p:ph type="title"/>
          </p:nvPr>
        </p:nvSpPr>
        <p:spPr>
          <a:xfrm>
            <a:off x="457200" y="400050"/>
            <a:ext cx="8229600" cy="1811660"/>
          </a:xfrm>
        </p:spPr>
        <p:txBody>
          <a:bodyPr/>
          <a:lstStyle/>
          <a:p>
            <a:pPr algn="ctr"/>
            <a:r>
              <a:rPr lang="en-CA" dirty="0"/>
              <a:t>Programmers see the glass</a:t>
            </a:r>
            <a:br>
              <a:rPr lang="en-CA" dirty="0"/>
            </a:br>
            <a:r>
              <a:rPr lang="en-CA" dirty="0"/>
              <a:t>is just too big</a:t>
            </a:r>
          </a:p>
        </p:txBody>
      </p:sp>
      <p:pic>
        <p:nvPicPr>
          <p:cNvPr id="4" name="Picture 3">
            <a:extLst>
              <a:ext uri="{FF2B5EF4-FFF2-40B4-BE49-F238E27FC236}">
                <a16:creationId xmlns:a16="http://schemas.microsoft.com/office/drawing/2014/main" id="{13BBE4AF-AE75-4A4D-BE32-33251742D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5337" y="771550"/>
            <a:ext cx="3213326" cy="4382620"/>
          </a:xfrm>
          <a:prstGeom prst="rect">
            <a:avLst/>
          </a:prstGeom>
        </p:spPr>
      </p:pic>
    </p:spTree>
    <p:extLst>
      <p:ext uri="{BB962C8B-B14F-4D97-AF65-F5344CB8AC3E}">
        <p14:creationId xmlns:p14="http://schemas.microsoft.com/office/powerpoint/2010/main" val="1348161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is the Price of Free?</a:t>
            </a:r>
            <a:endParaRPr lang="en-CA" dirty="0"/>
          </a:p>
        </p:txBody>
      </p:sp>
      <p:sp>
        <p:nvSpPr>
          <p:cNvPr id="3" name="Content Placeholder 2"/>
          <p:cNvSpPr>
            <a:spLocks noGrp="1"/>
          </p:cNvSpPr>
          <p:nvPr>
            <p:ph idx="1"/>
          </p:nvPr>
        </p:nvSpPr>
        <p:spPr>
          <a:xfrm>
            <a:off x="457200" y="1200150"/>
            <a:ext cx="8229600" cy="3657600"/>
          </a:xfrm>
        </p:spPr>
        <p:txBody>
          <a:bodyPr>
            <a:normAutofit fontScale="85000" lnSpcReduction="10000"/>
          </a:bodyPr>
          <a:lstStyle/>
          <a:p>
            <a:pPr marL="0" lvl="0" indent="0" algn="ctr">
              <a:buNone/>
            </a:pPr>
            <a:r>
              <a:rPr lang="en-CA" sz="4800" b="1" dirty="0"/>
              <a:t>If you don't buy the product,  </a:t>
            </a:r>
            <a:br>
              <a:rPr lang="en-CA" sz="4800" b="1" dirty="0"/>
            </a:br>
            <a:r>
              <a:rPr lang="en-CA" sz="4800" b="1" dirty="0"/>
              <a:t>you </a:t>
            </a:r>
            <a:r>
              <a:rPr lang="en-CA" sz="4800" b="1" i="1" dirty="0"/>
              <a:t>are </a:t>
            </a:r>
            <a:r>
              <a:rPr lang="en-CA" sz="4800" b="1" dirty="0"/>
              <a:t>the product.</a:t>
            </a:r>
          </a:p>
          <a:p>
            <a:pPr lvl="0"/>
            <a:r>
              <a:rPr lang="en-US" sz="4800" dirty="0"/>
              <a:t> A</a:t>
            </a:r>
            <a:r>
              <a:rPr lang="en-CA" sz="4800" dirty="0"/>
              <a:t>re free sites really free?</a:t>
            </a:r>
          </a:p>
          <a:p>
            <a:r>
              <a:rPr lang="en-US" sz="4800" dirty="0"/>
              <a:t> W</a:t>
            </a:r>
            <a:r>
              <a:rPr lang="en-CA" sz="4800" dirty="0"/>
              <a:t>ho owns the content? </a:t>
            </a:r>
          </a:p>
          <a:p>
            <a:r>
              <a:rPr lang="en-CA" sz="4800" dirty="0"/>
              <a:t> Is the benefit worth the bargain?</a:t>
            </a:r>
          </a:p>
        </p:txBody>
      </p:sp>
    </p:spTree>
    <p:extLst>
      <p:ext uri="{BB962C8B-B14F-4D97-AF65-F5344CB8AC3E}">
        <p14:creationId xmlns:p14="http://schemas.microsoft.com/office/powerpoint/2010/main" val="123733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00050"/>
            <a:ext cx="3744416" cy="4058592"/>
          </a:xfrm>
        </p:spPr>
        <p:txBody>
          <a:bodyPr>
            <a:normAutofit/>
          </a:bodyPr>
          <a:lstStyle/>
          <a:p>
            <a:pPr>
              <a:spcBef>
                <a:spcPts val="600"/>
              </a:spcBef>
            </a:pPr>
            <a:r>
              <a:rPr lang="en-CA" u="sng" dirty="0"/>
              <a:t>Credentials</a:t>
            </a:r>
            <a:br>
              <a:rPr lang="en-CA" dirty="0"/>
            </a:br>
            <a:r>
              <a:rPr lang="en-CA" dirty="0"/>
              <a:t>"On the Internet, nobody knows you're a dog."</a:t>
            </a:r>
            <a:br>
              <a:rPr lang="en-CA" dirty="0"/>
            </a:br>
            <a:r>
              <a:rPr lang="en-CA" sz="2700" dirty="0"/>
              <a:t>Peter Steiner </a:t>
            </a:r>
            <a:br>
              <a:rPr lang="en-CA" sz="2700" dirty="0"/>
            </a:br>
            <a:r>
              <a:rPr lang="en-CA" sz="2700" i="1" dirty="0"/>
              <a:t>The New Yorker</a:t>
            </a:r>
            <a:br>
              <a:rPr lang="en-CA" sz="2700" dirty="0"/>
            </a:br>
            <a:r>
              <a:rPr lang="en-CA" sz="2700" dirty="0"/>
              <a:t>July 5, 1993</a:t>
            </a:r>
            <a:endParaRPr lang="en-CA" sz="3100" dirty="0"/>
          </a:p>
        </p:txBody>
      </p:sp>
      <p:pic>
        <p:nvPicPr>
          <p:cNvPr id="4" name="Picture 3">
            <a:extLst>
              <a:ext uri="{FF2B5EF4-FFF2-40B4-BE49-F238E27FC236}">
                <a16:creationId xmlns:a16="http://schemas.microsoft.com/office/drawing/2014/main" id="{A31BB5DA-058B-4CE8-8772-BC749AB7E6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82"/>
          <a:stretch/>
        </p:blipFill>
        <p:spPr>
          <a:xfrm>
            <a:off x="4261025" y="267494"/>
            <a:ext cx="4846155" cy="4876006"/>
          </a:xfrm>
          <a:prstGeom prst="rect">
            <a:avLst/>
          </a:prstGeom>
        </p:spPr>
      </p:pic>
    </p:spTree>
    <p:extLst>
      <p:ext uri="{BB962C8B-B14F-4D97-AF65-F5344CB8AC3E}">
        <p14:creationId xmlns:p14="http://schemas.microsoft.com/office/powerpoint/2010/main" val="90105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00050"/>
            <a:ext cx="3672408" cy="4058592"/>
          </a:xfrm>
        </p:spPr>
        <p:txBody>
          <a:bodyPr>
            <a:normAutofit fontScale="90000"/>
          </a:bodyPr>
          <a:lstStyle/>
          <a:p>
            <a:pPr>
              <a:spcBef>
                <a:spcPts val="600"/>
              </a:spcBef>
            </a:pPr>
            <a:r>
              <a:rPr lang="en-CA" u="sng" dirty="0"/>
              <a:t>Credentials</a:t>
            </a:r>
            <a:br>
              <a:rPr lang="en-CA" dirty="0"/>
            </a:br>
            <a:r>
              <a:rPr lang="en-CA" dirty="0"/>
              <a:t>"I miss the days when the Internet did NOT know that I was a dog."</a:t>
            </a:r>
            <a:br>
              <a:rPr lang="en-CA" dirty="0"/>
            </a:br>
            <a:endParaRPr lang="en-CA" sz="3100" dirty="0"/>
          </a:p>
        </p:txBody>
      </p:sp>
      <p:pic>
        <p:nvPicPr>
          <p:cNvPr id="8194" name="Picture 2" descr="Image">
            <a:extLst>
              <a:ext uri="{FF2B5EF4-FFF2-40B4-BE49-F238E27FC236}">
                <a16:creationId xmlns:a16="http://schemas.microsoft.com/office/drawing/2014/main" id="{1E8D0C06-F62C-4F94-BA38-F6A56D2F43B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460765" y="267494"/>
            <a:ext cx="4695795" cy="487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965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19">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465E9C"/>
      </a:hlink>
      <a:folHlink>
        <a:srgbClr val="465E9C"/>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26557</TotalTime>
  <Words>17437</Words>
  <Application>Microsoft Office PowerPoint</Application>
  <PresentationFormat>On-screen Show (16:9)</PresentationFormat>
  <Paragraphs>1126</Paragraphs>
  <Slides>56</Slides>
  <Notes>56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56</vt:i4>
      </vt:variant>
    </vt:vector>
  </HeadingPairs>
  <TitlesOfParts>
    <vt:vector size="68" baseType="lpstr">
      <vt:lpstr>Antique Olive Roman</vt:lpstr>
      <vt:lpstr>Arial</vt:lpstr>
      <vt:lpstr>Calibri</vt:lpstr>
      <vt:lpstr>Cambria Math</vt:lpstr>
      <vt:lpstr>Consolas</vt:lpstr>
      <vt:lpstr>Courier New</vt:lpstr>
      <vt:lpstr>Franklin Gothic Demi</vt:lpstr>
      <vt:lpstr>Webdings</vt:lpstr>
      <vt:lpstr>Wingdings</vt:lpstr>
      <vt:lpstr>Clarity</vt:lpstr>
      <vt:lpstr>VISIO</vt:lpstr>
      <vt:lpstr>Clip</vt:lpstr>
      <vt:lpstr>Computer Principles for Programmers</vt:lpstr>
      <vt:lpstr>News of the Week</vt:lpstr>
      <vt:lpstr>Challenges in Secure Computing</vt:lpstr>
      <vt:lpstr>Some see the glass as half empty</vt:lpstr>
      <vt:lpstr>Some see the glass as half full</vt:lpstr>
      <vt:lpstr>Programmers see the glass is just too big</vt:lpstr>
      <vt:lpstr>What is the Price of Free?</vt:lpstr>
      <vt:lpstr>Credentials "On the Internet, nobody knows you're a dog." Peter Steiner  The New Yorker July 5, 1993</vt:lpstr>
      <vt:lpstr>Credentials "I miss the days when the Internet did NOT know that I was a dog." </vt:lpstr>
      <vt:lpstr>Credentials and Authentication </vt:lpstr>
      <vt:lpstr>Authorization after Authentication</vt:lpstr>
      <vt:lpstr>What is “Authorization”?</vt:lpstr>
      <vt:lpstr>Browser Security</vt:lpstr>
      <vt:lpstr>What's the password?</vt:lpstr>
      <vt:lpstr>PowerPoint Presentation</vt:lpstr>
      <vt:lpstr>Most common methods of cracking?</vt:lpstr>
      <vt:lpstr>Most common methods of cracking?</vt:lpstr>
      <vt:lpstr>Forget / Recover your password</vt:lpstr>
      <vt:lpstr>Create User Account</vt:lpstr>
      <vt:lpstr>Authenticate User</vt:lpstr>
      <vt:lpstr>Password Policies…that are wrong! </vt:lpstr>
      <vt:lpstr>Long, Strong, and INSECURE</vt:lpstr>
      <vt:lpstr>Password Defense</vt:lpstr>
      <vt:lpstr>Password Defense</vt:lpstr>
      <vt:lpstr>Two Factor Authentication – 2FA</vt:lpstr>
      <vt:lpstr>PIN: Probably Insecure Number</vt:lpstr>
      <vt:lpstr>PIN: Probably Insecure Number</vt:lpstr>
      <vt:lpstr>Three Factor Authentication – 3FA</vt:lpstr>
      <vt:lpstr>Better Password Policies</vt:lpstr>
      <vt:lpstr>Better Password Policies</vt:lpstr>
      <vt:lpstr>Security Approaches</vt:lpstr>
      <vt:lpstr>Notes</vt:lpstr>
      <vt:lpstr>PowerPoint Presentation</vt:lpstr>
      <vt:lpstr>Security Architecture</vt:lpstr>
      <vt:lpstr>SQL Injection Attacks</vt:lpstr>
      <vt:lpstr>Local and backup security</vt:lpstr>
      <vt:lpstr>Safe Online Banking</vt:lpstr>
      <vt:lpstr>Encryption/Decryption Process</vt:lpstr>
      <vt:lpstr>Notes on Authentication</vt:lpstr>
      <vt:lpstr>Programmer’s Perspective of Encryption</vt:lpstr>
      <vt:lpstr>What is Encryption?</vt:lpstr>
      <vt:lpstr>What is Decryption?</vt:lpstr>
      <vt:lpstr>What is an “Encryption Algorithm?”</vt:lpstr>
      <vt:lpstr>An intro to some types of Encryption Algorithms (Substitutions and Transpositions) with some examples</vt:lpstr>
      <vt:lpstr>An intro to some types of Encryption Algorithms (Substitutions and Transpositions) with some examples</vt:lpstr>
      <vt:lpstr>Monoalphabetic Ciphers</vt:lpstr>
      <vt:lpstr>Polyalphabetic Ciphers</vt:lpstr>
      <vt:lpstr>Overview of two types of Cryptosystems (Symmetric/Private Key vs. Asymmetric/Public Key)</vt:lpstr>
      <vt:lpstr>Symmetric Cryptosystem</vt:lpstr>
      <vt:lpstr>Symmetric Cryptosystem (Cont’d)</vt:lpstr>
      <vt:lpstr>Symmetric Cryptosystem – Advantages vs. Disadvantages</vt:lpstr>
      <vt:lpstr>Asymmetric Cryptosystem</vt:lpstr>
      <vt:lpstr>Asymmetric Cryptosystem (Cont’d)</vt:lpstr>
      <vt:lpstr>Asymmetric Cryptosystem (Cont’d)</vt:lpstr>
      <vt:lpstr>Asymmetric Cryptosystem – Advantages vs. Disadvantages</vt:lpstr>
      <vt:lpstr>What is Cryptanalysis?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Timothy.McKenna@senecacollege.ca;Reza Khojasteh;Marc.Gurwitz@senecacollege.ca;Danny Roy</dc:creator>
  <cp:lastModifiedBy>Tim</cp:lastModifiedBy>
  <cp:revision>1408</cp:revision>
  <dcterms:created xsi:type="dcterms:W3CDTF">2016-05-30T19:06:58Z</dcterms:created>
  <dcterms:modified xsi:type="dcterms:W3CDTF">2020-06-22T15:02:17Z</dcterms:modified>
</cp:coreProperties>
</file>